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70" r:id="rId4"/>
    <p:sldId id="269" r:id="rId5"/>
    <p:sldId id="263" r:id="rId6"/>
    <p:sldId id="260" r:id="rId7"/>
    <p:sldId id="266" r:id="rId8"/>
    <p:sldId id="262" r:id="rId9"/>
    <p:sldId id="274" r:id="rId10"/>
    <p:sldId id="259" r:id="rId11"/>
    <p:sldId id="261" r:id="rId12"/>
    <p:sldId id="273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ironova\Desktop\&#1082;&#1086;&#1085;&#1092;&#1077;&#1088;&#1077;&#1085;&#1094;&#1080;&#1103;%20&#1076;&#1077;&#1084;&#1086;&#1075;&#1088;&#1072;&#1092;%202107\&#1073;&#1088;&#1072;&#1082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ironova\Desktop\&#1082;&#1086;&#1085;&#1092;&#1077;&#1088;&#1077;&#1085;&#1094;&#1080;&#1103;%20&#1076;&#1077;&#1084;&#1086;&#1075;&#1088;&#1072;&#1092;%202107\&#1073;&#1088;&#1072;&#1082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ironova\Desktop\&#1089;&#1090;&#1072;&#1090;&#1100;&#1080;\&#1089;&#1090;&#1072;&#1090;&#1100;&#1103;%20&#1087;&#1088;&#1086;%20&#1087;&#1086;&#1078;&#1080;&#1083;&#1099;&#1093;\&#1089;&#1090;&#1072;&#1090;&#1100;&#1103;_&#1055;&#1088;&#1086;&#1082;&#1086;&#1092;&#1100;&#1077;&#1074;&#1072;,%20&#1052;&#1080;&#1088;&#1086;&#1085;&#1086;&#1074;&#1072;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'01-02 (абс)'!$M$82</c:f>
              <c:strCache>
                <c:ptCount val="1"/>
                <c:pt idx="0">
                  <c:v>60 – 69</c:v>
                </c:pt>
              </c:strCache>
            </c:strRef>
          </c:tx>
          <c:dLbls>
            <c:dLbl>
              <c:idx val="1"/>
              <c:layout>
                <c:manualLayout>
                  <c:x val="-1.1964573557161936E-2"/>
                  <c:y val="-5.7433876987941423E-3"/>
                </c:manualLayout>
              </c:layout>
              <c:showVal val="1"/>
            </c:dLbl>
            <c:dLbl>
              <c:idx val="3"/>
              <c:layout>
                <c:manualLayout>
                  <c:x val="-1.1964573557161936E-2"/>
                  <c:y val="-2.8716938493970686E-3"/>
                </c:manualLayout>
              </c:layout>
              <c:showVal val="1"/>
            </c:dLbl>
            <c:showVal val="1"/>
          </c:dLbls>
          <c:cat>
            <c:strRef>
              <c:f>'01-02 (абс)'!$N$75:$Q$75</c:f>
              <c:strCache>
                <c:ptCount val="4"/>
                <c:pt idx="0">
                  <c:v>состоящие в браке (супружеском союзе)</c:v>
                </c:pt>
                <c:pt idx="1">
                  <c:v>никогда не состоявшие в браке (супружеском союзе)</c:v>
                </c:pt>
                <c:pt idx="2">
                  <c:v>разведенные и разошедшиеся</c:v>
                </c:pt>
                <c:pt idx="3">
                  <c:v>вдовые</c:v>
                </c:pt>
              </c:strCache>
            </c:strRef>
          </c:cat>
          <c:val>
            <c:numRef>
              <c:f>'01-02 (абс)'!$N$82:$Q$82</c:f>
              <c:numCache>
                <c:formatCode>0.0%</c:formatCode>
                <c:ptCount val="4"/>
                <c:pt idx="0">
                  <c:v>0.81122329624673661</c:v>
                </c:pt>
                <c:pt idx="1">
                  <c:v>2.1297500631626238E-2</c:v>
                </c:pt>
                <c:pt idx="2">
                  <c:v>7.7694704632861433E-2</c:v>
                </c:pt>
                <c:pt idx="3">
                  <c:v>8.9784498488775802E-2</c:v>
                </c:pt>
              </c:numCache>
            </c:numRef>
          </c:val>
        </c:ser>
        <c:ser>
          <c:idx val="1"/>
          <c:order val="1"/>
          <c:tx>
            <c:strRef>
              <c:f>'01-02 (абс)'!$M$83</c:f>
              <c:strCache>
                <c:ptCount val="1"/>
                <c:pt idx="0">
                  <c:v>70 – 79</c:v>
                </c:pt>
              </c:strCache>
            </c:strRef>
          </c:tx>
          <c:dLbls>
            <c:dLbl>
              <c:idx val="0"/>
              <c:layout>
                <c:manualLayout>
                  <c:x val="2.0938003725033384E-2"/>
                  <c:y val="5.7433876987941423E-3"/>
                </c:manualLayout>
              </c:layout>
              <c:showVal val="1"/>
            </c:dLbl>
            <c:dLbl>
              <c:idx val="2"/>
              <c:layout>
                <c:manualLayout>
                  <c:x val="1.49557169464524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1.7946860335742897E-2"/>
                  <c:y val="5.7433876987941423E-3"/>
                </c:manualLayout>
              </c:layout>
              <c:showVal val="1"/>
            </c:dLbl>
            <c:showVal val="1"/>
          </c:dLbls>
          <c:cat>
            <c:strRef>
              <c:f>'01-02 (абс)'!$N$75:$Q$75</c:f>
              <c:strCache>
                <c:ptCount val="4"/>
                <c:pt idx="0">
                  <c:v>состоящие в браке (супружеском союзе)</c:v>
                </c:pt>
                <c:pt idx="1">
                  <c:v>никогда не состоявшие в браке (супружеском союзе)</c:v>
                </c:pt>
                <c:pt idx="2">
                  <c:v>разведенные и разошедшиеся</c:v>
                </c:pt>
                <c:pt idx="3">
                  <c:v>вдовые</c:v>
                </c:pt>
              </c:strCache>
            </c:strRef>
          </c:cat>
          <c:val>
            <c:numRef>
              <c:f>'01-02 (абс)'!$N$83:$Q$83</c:f>
              <c:numCache>
                <c:formatCode>0.0%</c:formatCode>
                <c:ptCount val="4"/>
                <c:pt idx="0">
                  <c:v>0.72514951658274873</c:v>
                </c:pt>
                <c:pt idx="1">
                  <c:v>9.8574569179490975E-3</c:v>
                </c:pt>
                <c:pt idx="2">
                  <c:v>3.2432687989031525E-2</c:v>
                </c:pt>
                <c:pt idx="3">
                  <c:v>0.23256033851027125</c:v>
                </c:pt>
              </c:numCache>
            </c:numRef>
          </c:val>
        </c:ser>
        <c:ser>
          <c:idx val="2"/>
          <c:order val="2"/>
          <c:tx>
            <c:strRef>
              <c:f>'01-02 (абс)'!$M$84</c:f>
              <c:strCache>
                <c:ptCount val="1"/>
                <c:pt idx="0">
                  <c:v>80 и более</c:v>
                </c:pt>
              </c:strCache>
            </c:strRef>
          </c:tx>
          <c:dLbls>
            <c:dLbl>
              <c:idx val="0"/>
              <c:layout>
                <c:manualLayout>
                  <c:x val="2.392914711432387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6920290503614355E-2"/>
                  <c:y val="-2.8716938493970686E-3"/>
                </c:manualLayout>
              </c:layout>
              <c:showVal val="1"/>
            </c:dLbl>
            <c:dLbl>
              <c:idx val="2"/>
              <c:layout>
                <c:manualLayout>
                  <c:x val="3.5893720671485795E-2"/>
                  <c:y val="0"/>
                </c:manualLayout>
              </c:layout>
              <c:showVal val="1"/>
            </c:dLbl>
            <c:showVal val="1"/>
          </c:dLbls>
          <c:cat>
            <c:strRef>
              <c:f>'01-02 (абс)'!$N$75:$Q$75</c:f>
              <c:strCache>
                <c:ptCount val="4"/>
                <c:pt idx="0">
                  <c:v>состоящие в браке (супружеском союзе)</c:v>
                </c:pt>
                <c:pt idx="1">
                  <c:v>никогда не состоявшие в браке (супружеском союзе)</c:v>
                </c:pt>
                <c:pt idx="2">
                  <c:v>разведенные и разошедшиеся</c:v>
                </c:pt>
                <c:pt idx="3">
                  <c:v>вдовые</c:v>
                </c:pt>
              </c:strCache>
            </c:strRef>
          </c:cat>
          <c:val>
            <c:numRef>
              <c:f>'01-02 (абс)'!$N$84:$Q$84</c:f>
              <c:numCache>
                <c:formatCode>0.0%</c:formatCode>
                <c:ptCount val="4"/>
                <c:pt idx="0">
                  <c:v>0.54741379310344829</c:v>
                </c:pt>
                <c:pt idx="1">
                  <c:v>6.6502463054187218E-3</c:v>
                </c:pt>
                <c:pt idx="2">
                  <c:v>1.4470443349753698E-2</c:v>
                </c:pt>
                <c:pt idx="3">
                  <c:v>0.43146551724137938</c:v>
                </c:pt>
              </c:numCache>
            </c:numRef>
          </c:val>
        </c:ser>
        <c:axId val="43231488"/>
        <c:axId val="43237376"/>
      </c:barChart>
      <c:catAx>
        <c:axId val="43231488"/>
        <c:scaling>
          <c:orientation val="minMax"/>
        </c:scaling>
        <c:axPos val="b"/>
        <c:tickLblPos val="nextTo"/>
        <c:crossAx val="43237376"/>
        <c:crosses val="autoZero"/>
        <c:auto val="1"/>
        <c:lblAlgn val="ctr"/>
        <c:lblOffset val="100"/>
      </c:catAx>
      <c:valAx>
        <c:axId val="43237376"/>
        <c:scaling>
          <c:orientation val="minMax"/>
        </c:scaling>
        <c:axPos val="l"/>
        <c:numFmt formatCode="0.0%" sourceLinked="1"/>
        <c:tickLblPos val="nextTo"/>
        <c:crossAx val="43231488"/>
        <c:crosses val="autoZero"/>
        <c:crossBetween val="between"/>
      </c:valAx>
    </c:plotArea>
    <c:legend>
      <c:legendPos val="b"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'01-02 (абс)'!$M$76</c:f>
              <c:strCache>
                <c:ptCount val="1"/>
                <c:pt idx="0">
                  <c:v>60 – 69</c:v>
                </c:pt>
              </c:strCache>
            </c:strRef>
          </c:tx>
          <c:dLbls>
            <c:dLbl>
              <c:idx val="1"/>
              <c:layout>
                <c:manualLayout>
                  <c:x val="-1.6838949152340115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2.5258644712094849E-2"/>
                  <c:y val="0"/>
                </c:manualLayout>
              </c:layout>
              <c:showVal val="1"/>
            </c:dLbl>
            <c:showVal val="1"/>
          </c:dLbls>
          <c:cat>
            <c:strRef>
              <c:f>'01-02 (абс)'!$N$75:$Q$75</c:f>
              <c:strCache>
                <c:ptCount val="4"/>
                <c:pt idx="0">
                  <c:v>состоящие в браке (супружеском союзе)</c:v>
                </c:pt>
                <c:pt idx="1">
                  <c:v>никогда не состоявшие в браке (супружеском союзе)</c:v>
                </c:pt>
                <c:pt idx="2">
                  <c:v>разведенные и разошедшиеся</c:v>
                </c:pt>
                <c:pt idx="3">
                  <c:v>вдовые</c:v>
                </c:pt>
              </c:strCache>
            </c:strRef>
          </c:cat>
          <c:val>
            <c:numRef>
              <c:f>'01-02 (абс)'!$N$76:$Q$76</c:f>
              <c:numCache>
                <c:formatCode>0.0%</c:formatCode>
                <c:ptCount val="4"/>
                <c:pt idx="0">
                  <c:v>0.48275211233933335</c:v>
                </c:pt>
                <c:pt idx="1">
                  <c:v>3.0003711929133609E-2</c:v>
                </c:pt>
                <c:pt idx="2">
                  <c:v>0.13189931234939956</c:v>
                </c:pt>
                <c:pt idx="3">
                  <c:v>0.35534486338213389</c:v>
                </c:pt>
              </c:numCache>
            </c:numRef>
          </c:val>
        </c:ser>
        <c:ser>
          <c:idx val="1"/>
          <c:order val="1"/>
          <c:tx>
            <c:strRef>
              <c:f>'01-02 (абс)'!$M$77</c:f>
              <c:strCache>
                <c:ptCount val="1"/>
                <c:pt idx="0">
                  <c:v>70 – 79</c:v>
                </c:pt>
              </c:strCache>
            </c:strRef>
          </c:tx>
          <c:dLbls>
            <c:dLbl>
              <c:idx val="0"/>
              <c:layout>
                <c:manualLayout>
                  <c:x val="2.5258423728510199E-2"/>
                  <c:y val="-2.8716938493970686E-3"/>
                </c:manualLayout>
              </c:layout>
              <c:showVal val="1"/>
            </c:dLbl>
            <c:dLbl>
              <c:idx val="2"/>
              <c:layout>
                <c:manualLayout>
                  <c:x val="1.9645440677730146E-2"/>
                  <c:y val="-5.7433876987941423E-3"/>
                </c:manualLayout>
              </c:layout>
              <c:showVal val="1"/>
            </c:dLbl>
            <c:dLbl>
              <c:idx val="3"/>
              <c:layout>
                <c:manualLayout>
                  <c:x val="-2.5258423728510181E-2"/>
                  <c:y val="0"/>
                </c:manualLayout>
              </c:layout>
              <c:showVal val="1"/>
            </c:dLbl>
            <c:showVal val="1"/>
          </c:dLbls>
          <c:cat>
            <c:strRef>
              <c:f>'01-02 (абс)'!$N$75:$Q$75</c:f>
              <c:strCache>
                <c:ptCount val="4"/>
                <c:pt idx="0">
                  <c:v>состоящие в браке (супружеском союзе)</c:v>
                </c:pt>
                <c:pt idx="1">
                  <c:v>никогда не состоявшие в браке (супружеском союзе)</c:v>
                </c:pt>
                <c:pt idx="2">
                  <c:v>разведенные и разошедшиеся</c:v>
                </c:pt>
                <c:pt idx="3">
                  <c:v>вдовые</c:v>
                </c:pt>
              </c:strCache>
            </c:strRef>
          </c:cat>
          <c:val>
            <c:numRef>
              <c:f>'01-02 (абс)'!$N$77:$Q$77</c:f>
              <c:numCache>
                <c:formatCode>0.0%</c:formatCode>
                <c:ptCount val="4"/>
                <c:pt idx="0">
                  <c:v>0.26174294384170926</c:v>
                </c:pt>
                <c:pt idx="1">
                  <c:v>2.1636114228706833E-2</c:v>
                </c:pt>
                <c:pt idx="2">
                  <c:v>6.4752462900611096E-2</c:v>
                </c:pt>
                <c:pt idx="3">
                  <c:v>0.65186847902897305</c:v>
                </c:pt>
              </c:numCache>
            </c:numRef>
          </c:val>
        </c:ser>
        <c:ser>
          <c:idx val="2"/>
          <c:order val="2"/>
          <c:tx>
            <c:strRef>
              <c:f>'01-02 (абс)'!$M$78</c:f>
              <c:strCache>
                <c:ptCount val="1"/>
                <c:pt idx="0">
                  <c:v>80 и более</c:v>
                </c:pt>
              </c:strCache>
            </c:strRef>
          </c:tx>
          <c:dLbls>
            <c:dLbl>
              <c:idx val="0"/>
              <c:layout>
                <c:manualLayout>
                  <c:x val="2.5258423728510181E-2"/>
                  <c:y val="-5.7433876987941423E-3"/>
                </c:manualLayout>
              </c:layout>
              <c:showVal val="1"/>
            </c:dLbl>
            <c:dLbl>
              <c:idx val="1"/>
              <c:layout>
                <c:manualLayout>
                  <c:x val="1.12259661015600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645440677730146E-2"/>
                  <c:y val="0"/>
                </c:manualLayout>
              </c:layout>
              <c:showVal val="1"/>
            </c:dLbl>
            <c:showVal val="1"/>
          </c:dLbls>
          <c:cat>
            <c:strRef>
              <c:f>'01-02 (абс)'!$N$75:$Q$75</c:f>
              <c:strCache>
                <c:ptCount val="4"/>
                <c:pt idx="0">
                  <c:v>состоящие в браке (супружеском союзе)</c:v>
                </c:pt>
                <c:pt idx="1">
                  <c:v>никогда не состоявшие в браке (супружеском союзе)</c:v>
                </c:pt>
                <c:pt idx="2">
                  <c:v>разведенные и разошедшиеся</c:v>
                </c:pt>
                <c:pt idx="3">
                  <c:v>вдовые</c:v>
                </c:pt>
              </c:strCache>
            </c:strRef>
          </c:cat>
          <c:val>
            <c:numRef>
              <c:f>'01-02 (абс)'!$N$78:$Q$78</c:f>
              <c:numCache>
                <c:formatCode>0.0%</c:formatCode>
                <c:ptCount val="4"/>
                <c:pt idx="0">
                  <c:v>0.10962053698671792</c:v>
                </c:pt>
                <c:pt idx="1">
                  <c:v>2.9642578904364687E-2</c:v>
                </c:pt>
                <c:pt idx="2">
                  <c:v>3.2834856632527047E-2</c:v>
                </c:pt>
                <c:pt idx="3">
                  <c:v>0.82790202747639063</c:v>
                </c:pt>
              </c:numCache>
            </c:numRef>
          </c:val>
        </c:ser>
        <c:axId val="44341120"/>
        <c:axId val="44342656"/>
      </c:barChart>
      <c:catAx>
        <c:axId val="44341120"/>
        <c:scaling>
          <c:orientation val="minMax"/>
        </c:scaling>
        <c:axPos val="b"/>
        <c:tickLblPos val="nextTo"/>
        <c:crossAx val="44342656"/>
        <c:crosses val="autoZero"/>
        <c:auto val="1"/>
        <c:lblAlgn val="ctr"/>
        <c:lblOffset val="100"/>
      </c:catAx>
      <c:valAx>
        <c:axId val="44342656"/>
        <c:scaling>
          <c:orientation val="minMax"/>
        </c:scaling>
        <c:axPos val="l"/>
        <c:numFmt formatCode="0.0%" sourceLinked="1"/>
        <c:tickLblPos val="nextTo"/>
        <c:crossAx val="44341120"/>
        <c:crosses val="autoZero"/>
        <c:crossBetween val="between"/>
      </c:valAx>
    </c:plotArea>
    <c:legend>
      <c:legendPos val="b"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1806041605910392E-2"/>
          <c:y val="0.16480603133520982"/>
          <c:w val="0.77689024982988275"/>
          <c:h val="0.7492093947741066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7836828897301941E-3"/>
                  <c:y val="-4.5859580052493451E-2"/>
                </c:manualLayout>
              </c:layout>
              <c:showVal val="1"/>
            </c:dLbl>
            <c:dLbl>
              <c:idx val="1"/>
              <c:layout>
                <c:manualLayout>
                  <c:x val="-2.4498409362449347E-2"/>
                  <c:y val="8.8481700204141103E-2"/>
                </c:manualLayout>
              </c:layout>
              <c:showVal val="1"/>
            </c:dLbl>
            <c:dLbl>
              <c:idx val="2"/>
              <c:layout>
                <c:manualLayout>
                  <c:x val="2.1679885992313141E-2"/>
                  <c:y val="-0.11970363079615054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'рисунок 1'!$F$7:$F$9</c:f>
              <c:strCache>
                <c:ptCount val="3"/>
                <c:pt idx="0">
                  <c:v>&lt; 12%</c:v>
                </c:pt>
                <c:pt idx="1">
                  <c:v>12-15</c:v>
                </c:pt>
                <c:pt idx="2">
                  <c:v>&gt;15</c:v>
                </c:pt>
              </c:strCache>
            </c:strRef>
          </c:cat>
          <c:val>
            <c:numRef>
              <c:f>'рисунок 1'!$G$7:$G$9</c:f>
              <c:numCache>
                <c:formatCode>General</c:formatCode>
                <c:ptCount val="3"/>
                <c:pt idx="0">
                  <c:v>15</c:v>
                </c:pt>
                <c:pt idx="1">
                  <c:v>44</c:v>
                </c:pt>
                <c:pt idx="2">
                  <c:v>41</c:v>
                </c:pt>
              </c:numCache>
            </c:numRef>
          </c:val>
        </c:ser>
      </c:pie3DChart>
    </c:plotArea>
    <c:legend>
      <c:legendPos val="r"/>
    </c:legend>
    <c:plotVisOnly val="1"/>
    <c:dispBlanksAs val="zero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740904-7319-4D65-AF19-A51848056E2A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DEADCC-536E-43AA-A021-121405CF1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BB1119-55F0-4E13-AEA9-B4C9ECA9B45C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53EF7-11F7-475A-8DCC-2A4A7940151B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9A589-8FD7-40ED-81D8-A488D8412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342A4-475B-421A-97DE-77127752B6C0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0757A-FB1E-497A-AD09-D39731D19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7AB46-6240-4707-8EF5-EAD886C1E2DD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058EE-B4C2-4609-9DD7-BAAE7E59A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D48B902-BF4D-426A-9D43-A80CA6739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17223E0-4758-451A-B0DF-AA0298E0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366D340-D607-4674-8DE6-D168F8202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1442742-0ED0-45CE-AF6E-CD363CAD8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B8B4681-1212-432F-B4A0-A9A80B302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99B2EC0-0A4D-427A-9DFB-ACA674DBB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076E1BF-EB23-4359-A023-6804EDEF7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DBC0194-CC47-4D74-9DDB-6FB26D6F6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056DE-B208-46BD-8228-D42623016AFE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4DCF-8098-4E02-8B4E-CFBD27E5A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87EDF7B-5B68-4553-A266-092D5241C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532BAC5-2BA1-40C6-9C8F-5DE178121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D4C7356-0536-4705-80D2-B494B1EBF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7A25580-41AD-42ED-8E05-DC489200D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3F20EAF-0B45-4A94-B0D4-A368D2401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09A6003-7E40-4215-B5DB-34DE7444A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26A09CD-0B4A-4BFE-A5CB-964DFEC7A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AAF91FE-CEF5-457B-A2A9-6B0C36A9B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D59A317-A4B7-466B-BBA2-086E79DD7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62C8571-90FB-4B72-9079-4752228FA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C51D-CBAE-4059-A139-9AB62C2DE39D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FCEE-83AF-4952-B899-4BC207BFC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E525C21-BB87-4775-9F8E-62DE5C218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01EB9E-14D5-4C9E-95EA-DB30A4D4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6FF1C30-14C6-421E-B49E-34D8351BD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996D01D-18F7-40D0-A015-5621BBADC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6C462-8249-4BEA-B28B-149152E61536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9D0E-3BF1-4101-A7FF-E52A672E6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4EC4-C4C4-4E08-9AF7-EF19F63861B7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6C78-4082-41B1-851A-8DECC9A98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A343E-2FD1-4215-A223-0A8ACE2E2AC6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C860D-2717-40ED-BEA1-B4D4CAC98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4113-801C-4299-8D29-AB266BE14E2A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0F9A6-2DDC-4926-96A6-958029773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67D52-8B85-4E28-95E6-2CB33A49E825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729BF-5C70-403D-B327-45BB53C3E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D651-5469-4E79-BB37-B525DD80761B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4C2AC-0633-427E-B823-49E572544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0B82AD-9E08-48CC-84C8-193824536587}" type="datetimeFigureOut">
              <a:rPr lang="ru-RU"/>
              <a:pPr>
                <a:defRPr/>
              </a:pPr>
              <a:t>02.12.2017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26B23B-71B8-4B20-9D77-8053DB2FF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fld id="{944377ED-9C3C-4E79-B2EF-E9E666F65ABD}" type="datetime1">
              <a:rPr lang="en-US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fld id="{FE62F22B-9FF3-454D-B1EC-9203CE6CF2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fld id="{0C557B54-E86E-478F-9B6C-E1E36E517C1F}" type="datetime1">
              <a:rPr lang="en-US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fld id="{702BC1C0-486C-4982-B8EF-33BD6F691E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US" sz="320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ru-RU" sz="3200">
                <a:solidFill>
                  <a:srgbClr val="000000"/>
                </a:solidFill>
                <a:latin typeface="Calibri" pitchFamily="34" charset="0"/>
              </a:rPr>
              <a:t>Пожилые люди в России: социально-демографическая структура домохозяйств</a:t>
            </a:r>
            <a:r>
              <a:rPr lang="en-US" sz="3200">
                <a:solidFill>
                  <a:srgbClr val="000000"/>
                </a:solidFill>
                <a:latin typeface="Calibri" pitchFamily="34" charset="0"/>
              </a:rPr>
              <a:t> </a:t>
            </a:r>
            <a:br>
              <a:rPr lang="en-US" sz="3200">
                <a:solidFill>
                  <a:srgbClr val="000000"/>
                </a:solidFill>
                <a:latin typeface="Calibri" pitchFamily="34" charset="0"/>
              </a:rPr>
            </a:br>
            <a:endParaRPr lang="en-US" sz="320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320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3200">
                <a:solidFill>
                  <a:srgbClr val="000000"/>
                </a:solidFill>
                <a:latin typeface="Calibri" pitchFamily="34" charset="0"/>
              </a:rPr>
              <a:t>Elderly people in Russia: socio-demographic structure of households</a:t>
            </a:r>
            <a:endParaRPr lang="ru-RU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2555875" y="4652963"/>
            <a:ext cx="6400800" cy="1752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endParaRPr lang="en-US" sz="2400" smtClean="0">
              <a:solidFill>
                <a:sysClr val="windowText" lastClr="000000">
                  <a:tint val="75000"/>
                </a:sysClr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endParaRPr lang="en-US" sz="2400" smtClean="0">
              <a:solidFill>
                <a:sysClr val="windowText" lastClr="000000">
                  <a:tint val="75000"/>
                </a:sysClr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2400" smtClean="0">
                <a:solidFill>
                  <a:sysClr val="windowText" lastClr="000000">
                    <a:tint val="75000"/>
                  </a:sysClr>
                </a:solidFill>
              </a:rPr>
              <a:t>Прокофьева Л.М.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400" smtClean="0">
                <a:solidFill>
                  <a:sysClr val="windowText" lastClr="000000">
                    <a:tint val="75000"/>
                  </a:sysClr>
                </a:solidFill>
              </a:rPr>
              <a:t>Миронова А.А.</a:t>
            </a:r>
            <a:endParaRPr lang="ru-RU" sz="2400" dirty="0">
              <a:solidFill>
                <a:sysClr val="windowText" lastClr="000000">
                  <a:tint val="75000"/>
                </a:sys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1330325" y="325438"/>
            <a:ext cx="7813675" cy="652462"/>
          </a:xfrm>
        </p:spPr>
        <p:txBody>
          <a:bodyPr/>
          <a:lstStyle/>
          <a:p>
            <a:pPr algn="l" eaLnBrk="1" hangingPunct="1"/>
            <a:r>
              <a:rPr lang="ru-RU" sz="2000" b="1" smtClean="0">
                <a:solidFill>
                  <a:schemeClr val="bg1"/>
                </a:solidFill>
                <a:ea typeface="ＭＳ Ｐゴシック" pitchFamily="34" charset="-128"/>
              </a:rPr>
              <a:t>Помощь от детей к родителям и от родителей к детям по типу, % / Aid from children to parents and from parents to children</a:t>
            </a:r>
            <a:r>
              <a:rPr lang="en-US" sz="2000" b="1" smtClean="0">
                <a:solidFill>
                  <a:schemeClr val="bg1"/>
                </a:solidFill>
                <a:ea typeface="ＭＳ Ｐゴシック" pitchFamily="34" charset="-128"/>
              </a:rPr>
              <a:t> by type, %</a:t>
            </a:r>
            <a:endParaRPr lang="ru-RU" sz="2000" b="1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47107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53F3E5-0BDB-4F87-AE00-93E8D8FA8D07}" type="slidenum">
              <a:rPr lang="ru-RU" altLang="ru-RU" smtClean="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 smtClean="0">
              <a:solidFill>
                <a:srgbClr val="FFFFFF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7108" name="Shape 39"/>
          <p:cNvSpPr txBox="1">
            <a:spLocks/>
          </p:cNvSpPr>
          <p:nvPr/>
        </p:nvSpPr>
        <p:spPr bwMode="auto">
          <a:xfrm>
            <a:off x="2760663" y="6237288"/>
            <a:ext cx="374332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ctr"/>
            <a:r>
              <a:rPr lang="en-US" altLang="ru-RU" sz="1100">
                <a:solidFill>
                  <a:srgbClr val="000000"/>
                </a:solidFill>
                <a:latin typeface="Times New Roman" pitchFamily="18" charset="0"/>
                <a:ea typeface="Arial" charset="0"/>
                <a:cs typeface="Times New Roman" pitchFamily="18" charset="0"/>
                <a:sym typeface="Arial" charset="0"/>
              </a:rPr>
              <a:t>*</a:t>
            </a:r>
            <a:r>
              <a:rPr lang="ru-RU" altLang="ru-RU" sz="1100">
                <a:solidFill>
                  <a:srgbClr val="000000"/>
                </a:solidFill>
                <a:latin typeface="Times New Roman" pitchFamily="18" charset="0"/>
                <a:ea typeface="Arial" charset="0"/>
                <a:cs typeface="Times New Roman" pitchFamily="18" charset="0"/>
                <a:sym typeface="Arial" charset="0"/>
              </a:rPr>
              <a:t>Источник: КОУЖ, 2014 г.</a:t>
            </a:r>
            <a:endParaRPr lang="en-US" altLang="ru-RU" sz="1100">
              <a:solidFill>
                <a:srgbClr val="FFFFFF"/>
              </a:solidFill>
              <a:latin typeface="Times New Roman" pitchFamily="18" charset="0"/>
              <a:ea typeface="Arial" charset="0"/>
              <a:cs typeface="Times New Roman" pitchFamily="18" charset="0"/>
              <a:sym typeface="Arial" charset="0"/>
            </a:endParaRPr>
          </a:p>
        </p:txBody>
      </p:sp>
      <p:sp>
        <p:nvSpPr>
          <p:cNvPr id="47109" name="Текст 4"/>
          <p:cNvSpPr txBox="1">
            <a:spLocks/>
          </p:cNvSpPr>
          <p:nvPr/>
        </p:nvSpPr>
        <p:spPr bwMode="auto">
          <a:xfrm>
            <a:off x="557213" y="5538788"/>
            <a:ext cx="8261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>
              <a:spcBef>
                <a:spcPct val="20000"/>
              </a:spcBef>
              <a:buClr>
                <a:srgbClr val="A9A57C"/>
              </a:buClr>
              <a:buFont typeface="Arial" charset="0"/>
              <a:buNone/>
            </a:pPr>
            <a:endParaRPr lang="ru-RU" altLang="ru-RU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pSp>
        <p:nvGrpSpPr>
          <p:cNvPr id="47110" name="Группа 14"/>
          <p:cNvGrpSpPr>
            <a:grpSpLocks/>
          </p:cNvGrpSpPr>
          <p:nvPr/>
        </p:nvGrpSpPr>
        <p:grpSpPr bwMode="auto">
          <a:xfrm>
            <a:off x="1381125" y="1611313"/>
            <a:ext cx="6861175" cy="1046162"/>
            <a:chOff x="1082002" y="1643620"/>
            <a:chExt cx="6521297" cy="1174740"/>
          </a:xfrm>
        </p:grpSpPr>
        <p:grpSp>
          <p:nvGrpSpPr>
            <p:cNvPr id="47112" name="Группа 15"/>
            <p:cNvGrpSpPr>
              <a:grpSpLocks/>
            </p:cNvGrpSpPr>
            <p:nvPr/>
          </p:nvGrpSpPr>
          <p:grpSpPr bwMode="auto">
            <a:xfrm>
              <a:off x="1082002" y="1643620"/>
              <a:ext cx="1631092" cy="1162226"/>
              <a:chOff x="1082002" y="1643620"/>
              <a:chExt cx="1631092" cy="1162226"/>
            </a:xfrm>
          </p:grpSpPr>
          <p:sp>
            <p:nvSpPr>
              <p:cNvPr id="21" name="Левая фигурная скобка 20"/>
              <p:cNvSpPr/>
              <p:nvPr/>
            </p:nvSpPr>
            <p:spPr>
              <a:xfrm rot="5400000">
                <a:off x="1656888" y="1793448"/>
                <a:ext cx="481305" cy="1543564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7117" name="TextBox 21"/>
              <p:cNvSpPr txBox="1">
                <a:spLocks noChangeArrowheads="1"/>
              </p:cNvSpPr>
              <p:nvPr/>
            </p:nvSpPr>
            <p:spPr bwMode="auto">
              <a:xfrm>
                <a:off x="1082002" y="1643620"/>
                <a:ext cx="1631092" cy="656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457200"/>
                <a:r>
                  <a:rPr lang="ru-RU" sz="1600">
                    <a:solidFill>
                      <a:srgbClr val="000000"/>
                    </a:solidFill>
                    <a:ea typeface="ＭＳ Ｐゴシック" pitchFamily="34" charset="-128"/>
                  </a:rPr>
                  <a:t>Материальная помощь</a:t>
                </a:r>
              </a:p>
            </p:txBody>
          </p:sp>
        </p:grpSp>
        <p:grpSp>
          <p:nvGrpSpPr>
            <p:cNvPr id="47113" name="Группа 16"/>
            <p:cNvGrpSpPr>
              <a:grpSpLocks/>
            </p:cNvGrpSpPr>
            <p:nvPr/>
          </p:nvGrpSpPr>
          <p:grpSpPr bwMode="auto">
            <a:xfrm>
              <a:off x="3564126" y="1887375"/>
              <a:ext cx="4039173" cy="930985"/>
              <a:chOff x="3564126" y="1887375"/>
              <a:chExt cx="4039173" cy="930985"/>
            </a:xfrm>
          </p:grpSpPr>
          <p:sp>
            <p:nvSpPr>
              <p:cNvPr id="18" name="Левая фигурная скобка 17"/>
              <p:cNvSpPr/>
              <p:nvPr/>
            </p:nvSpPr>
            <p:spPr>
              <a:xfrm rot="5400000">
                <a:off x="5212794" y="691905"/>
                <a:ext cx="477739" cy="3775170"/>
              </a:xfrm>
              <a:prstGeom prst="leftBrac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defTabSz="457200">
                  <a:defRPr/>
                </a:pPr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47115" name="TextBox 18"/>
              <p:cNvSpPr txBox="1">
                <a:spLocks noChangeArrowheads="1"/>
              </p:cNvSpPr>
              <p:nvPr/>
            </p:nvSpPr>
            <p:spPr bwMode="auto">
              <a:xfrm>
                <a:off x="3564127" y="1887375"/>
                <a:ext cx="4039172" cy="380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457200"/>
                <a:r>
                  <a:rPr lang="ru-RU" sz="1600">
                    <a:solidFill>
                      <a:srgbClr val="000000"/>
                    </a:solidFill>
                    <a:ea typeface="ＭＳ Ｐゴシック" pitchFamily="34" charset="-128"/>
                  </a:rPr>
                  <a:t>Помощь в виде услуг</a:t>
                </a:r>
              </a:p>
            </p:txBody>
          </p:sp>
        </p:grpSp>
      </p:grpSp>
      <p:graphicFrame>
        <p:nvGraphicFramePr>
          <p:cNvPr id="47111" name="Диаграмма 22"/>
          <p:cNvGraphicFramePr>
            <a:graphicFrameLocks/>
          </p:cNvGraphicFramePr>
          <p:nvPr/>
        </p:nvGraphicFramePr>
        <p:xfrm>
          <a:off x="620713" y="2576513"/>
          <a:ext cx="8248650" cy="3013075"/>
        </p:xfrm>
        <a:graphic>
          <a:graphicData uri="http://schemas.openxmlformats.org/presentationml/2006/ole">
            <p:oleObj spid="_x0000_s47111" r:id="rId4" imgW="8248603" imgH="301168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Славянская площадь, д.4, стр.2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 pitchFamily="34" charset="-128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 pitchFamily="34" charset="-128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 pitchFamily="34" charset="-128"/>
            </a:endParaRPr>
          </a:p>
        </p:txBody>
      </p:sp>
      <p:sp>
        <p:nvSpPr>
          <p:cNvPr id="49154" name="Заголовок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en-US" sz="320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ru-RU" sz="3200">
                <a:solidFill>
                  <a:srgbClr val="000000"/>
                </a:solidFill>
                <a:latin typeface="Calibri" pitchFamily="34" charset="0"/>
              </a:rPr>
              <a:t>Спасибо за внимание!</a:t>
            </a:r>
          </a:p>
          <a:p>
            <a:pPr algn="ctr"/>
            <a:endParaRPr lang="en-US" sz="320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sz="3200">
                <a:solidFill>
                  <a:srgbClr val="000000"/>
                </a:solidFill>
                <a:latin typeface="Calibri" pitchFamily="34" charset="0"/>
              </a:rPr>
              <a:t>Thank you!</a:t>
            </a:r>
          </a:p>
          <a:p>
            <a:pPr algn="ctr"/>
            <a:r>
              <a:rPr lang="en-US" sz="320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3200">
                <a:solidFill>
                  <a:srgbClr val="000000"/>
                </a:solidFill>
                <a:latin typeface="Calibri" pitchFamily="34" charset="0"/>
              </a:rPr>
            </a:br>
            <a:endParaRPr lang="ru-RU" sz="3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Доля различных возрастно-половых групп в общей численности населения на 1 января 2017 года / </a:t>
            </a:r>
            <a:r>
              <a:rPr lang="en-US" sz="2400" smtClean="0"/>
              <a:t>Share of different age-sex groups in total population, January 1, 2017</a:t>
            </a:r>
            <a:endParaRPr lang="ru-RU" sz="2400" smtClean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07375" cy="4184650"/>
        </p:xfrm>
        <a:graphic>
          <a:graphicData uri="http://schemas.openxmlformats.org/drawingml/2006/table">
            <a:tbl>
              <a:tblPr/>
              <a:tblGrid>
                <a:gridCol w="3384082"/>
                <a:gridCol w="1608276"/>
                <a:gridCol w="1608276"/>
                <a:gridCol w="1608276"/>
              </a:tblGrid>
              <a:tr h="100810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Arial Cyr"/>
                        </a:rPr>
                        <a:t>Возрастная группа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Все </a:t>
                      </a:r>
                      <a:r>
                        <a:rPr lang="ru-RU" sz="2000" b="0" i="0" u="none" strike="noStrike" dirty="0">
                          <a:effectLst/>
                          <a:latin typeface="Arial Cyr"/>
                        </a:rPr>
                        <a:t>население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Мужчины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Женщины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Arial Cyr"/>
                        </a:rPr>
                        <a:t>до 60 лет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79,2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84,2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75,0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Arial Cyr"/>
                        </a:rPr>
                        <a:t>60 лет и </a:t>
                      </a:r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старше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20,8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15,8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25,0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Arial Cyr"/>
                        </a:rPr>
                        <a:t>в том числе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/>
                        </a:rPr>
                        <a:t>60-64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6,6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5,8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7,2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/>
                        </a:rPr>
                        <a:t>65-69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5,2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4,3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5,9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55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Arial Cyr"/>
                        </a:rPr>
                        <a:t>70 лет и старше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9,0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5,7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11,9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25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Arial Cyr"/>
                        </a:rPr>
                        <a:t>65 лет и старше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14,2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10,0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Arial Cyr"/>
                        </a:rPr>
                        <a:t>17,8</a:t>
                      </a:r>
                      <a:endParaRPr lang="ru-RU" sz="20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Соотношение мужчин и женщин в разных возрастных группах, микроперепись 2015 г. / </a:t>
            </a:r>
            <a:r>
              <a:rPr lang="en-US" sz="2400" smtClean="0"/>
              <a:t>Sex ratio by age groups, 2015</a:t>
            </a:r>
            <a:endParaRPr lang="ru-RU" sz="2400" smtClean="0"/>
          </a:p>
        </p:txBody>
      </p:sp>
      <p:graphicFrame>
        <p:nvGraphicFramePr>
          <p:cNvPr id="40962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40962" r:id="rId3" imgW="8327858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1209675"/>
          </a:xfrm>
        </p:spPr>
        <p:txBody>
          <a:bodyPr/>
          <a:lstStyle/>
          <a:p>
            <a:r>
              <a:rPr lang="ru-RU" sz="3600" smtClean="0"/>
              <a:t>Ожидаемая продолжительность жизни (ОПЖ), 2016 г.</a:t>
            </a:r>
            <a:r>
              <a:rPr lang="en-US" sz="3600" smtClean="0"/>
              <a:t> / Life expectancy, 2016</a:t>
            </a:r>
            <a:endParaRPr lang="ru-RU" sz="360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 рождении: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</a:t>
            </a:r>
            <a:r>
              <a:rPr lang="ru-RU" dirty="0" smtClean="0"/>
              <a:t>ба пола – 72 года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</a:t>
            </a:r>
            <a:r>
              <a:rPr lang="ru-RU" dirty="0" smtClean="0"/>
              <a:t>ужчины – 67 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ж</a:t>
            </a:r>
            <a:r>
              <a:rPr lang="ru-RU" dirty="0" smtClean="0"/>
              <a:t>енщины – 77 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При выходе на пенсию: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мужчины (в 60 лет) – 16 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ж</a:t>
            </a:r>
            <a:r>
              <a:rPr lang="ru-RU" dirty="0" smtClean="0"/>
              <a:t>енщины (в 55 лет) – 26 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Распределение пожилых людей (65+) по типам домохозяйств, микроперепись 1994 г., переписи 2002, 2010 г.</a:t>
            </a:r>
            <a:r>
              <a:rPr lang="en-US" sz="2800" smtClean="0"/>
              <a:t> / Distribution of the elderly population (65+) by households’ type, 1994, 2002, 2010</a:t>
            </a:r>
            <a:endParaRPr lang="ru-RU" sz="2800" smtClean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323850" y="1844675"/>
          <a:ext cx="8569325" cy="4321175"/>
        </p:xfrm>
        <a:graphic>
          <a:graphicData uri="http://schemas.openxmlformats.org/drawingml/2006/table">
            <a:tbl>
              <a:tblPr/>
              <a:tblGrid>
                <a:gridCol w="3748917"/>
                <a:gridCol w="1606679"/>
                <a:gridCol w="1606679"/>
                <a:gridCol w="1606679"/>
              </a:tblGrid>
              <a:tr h="7196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домохозяйства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Домохозяйства, состоящие из одного человека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Домохозяйства, состоящие из одной супружеской пары (простые)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ложные домохозяйства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Неполные семьи (простые)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домохозяйства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856663" cy="1427162"/>
          </a:xfrm>
        </p:spPr>
        <p:txBody>
          <a:bodyPr/>
          <a:lstStyle/>
          <a:p>
            <a:r>
              <a:rPr lang="ru-RU" sz="2400" smtClean="0"/>
              <a:t>Распределение пожилых людей (65+) разного пола по типам домохозяйств, перепись 2010 г.</a:t>
            </a:r>
            <a:r>
              <a:rPr lang="en-US" sz="2400" smtClean="0"/>
              <a:t> / Distribution of older men and women (65+) by households’ types, 2010</a:t>
            </a:r>
            <a:endParaRPr lang="ru-RU" sz="2400" smtClean="0"/>
          </a:p>
        </p:txBody>
      </p:sp>
      <p:graphicFrame>
        <p:nvGraphicFramePr>
          <p:cNvPr id="44034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44034" r:id="rId3" imgW="8327858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smtClean="0"/>
              <a:t>Распределение пожилых людей по состоянию в браке, микроперепись 2015 г.</a:t>
            </a:r>
            <a:r>
              <a:rPr lang="en-US" sz="2400" smtClean="0"/>
              <a:t>/ Marital status of the elderly population, 2015</a:t>
            </a:r>
            <a:endParaRPr lang="ru-RU" sz="2400" smtClean="0"/>
          </a:p>
        </p:txBody>
      </p:sp>
      <p:sp>
        <p:nvSpPr>
          <p:cNvPr id="73731" name="Текст 4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/>
          <a:p>
            <a:pPr marL="0" indent="0" algn="ctr">
              <a:buFont typeface="Arial" charset="0"/>
              <a:buNone/>
            </a:pPr>
            <a:r>
              <a:rPr lang="ru-RU" sz="2400" smtClean="0"/>
              <a:t>Мужчины</a:t>
            </a:r>
          </a:p>
        </p:txBody>
      </p:sp>
      <p:sp>
        <p:nvSpPr>
          <p:cNvPr id="73732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/>
          <a:p>
            <a:pPr marL="0" indent="0" algn="ctr">
              <a:buFont typeface="Arial" charset="0"/>
              <a:buNone/>
            </a:pPr>
            <a:r>
              <a:rPr lang="ru-RU" sz="2400" smtClean="0"/>
              <a:t>Женщины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4294967295"/>
          </p:nvPr>
        </p:nvGraphicFramePr>
        <p:xfrm>
          <a:off x="251520" y="2174874"/>
          <a:ext cx="4245868" cy="4422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4294967295"/>
          </p:nvPr>
        </p:nvGraphicFramePr>
        <p:xfrm>
          <a:off x="4439264" y="2174874"/>
          <a:ext cx="4525223" cy="4422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Распределение населения России по возрасту и типам домохозяйств (в %), 2010 г.</a:t>
            </a:r>
            <a:r>
              <a:rPr lang="en-US" sz="2800" smtClean="0"/>
              <a:t> / Distribution of Russian population by age and households’ types</a:t>
            </a:r>
            <a:endParaRPr lang="ru-RU" sz="2800" smtClean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</p:nvPr>
        </p:nvGraphicFramePr>
        <p:xfrm>
          <a:off x="179388" y="1557338"/>
          <a:ext cx="8785225" cy="5126037"/>
        </p:xfrm>
        <a:graphic>
          <a:graphicData uri="http://schemas.openxmlformats.org/drawingml/2006/table">
            <a:tbl>
              <a:tblPr/>
              <a:tblGrid>
                <a:gridCol w="2210932"/>
                <a:gridCol w="816044"/>
                <a:gridCol w="861741"/>
                <a:gridCol w="770345"/>
                <a:gridCol w="789929"/>
                <a:gridCol w="1077177"/>
                <a:gridCol w="1201216"/>
                <a:gridCol w="1057592"/>
              </a:tblGrid>
              <a:tr h="4572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Демографический тип домохозяйства</a:t>
                      </a:r>
                    </a:p>
                  </a:txBody>
                  <a:tcPr marL="6105" marR="6105" marT="6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</a:t>
                      </a: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60-64 </a:t>
                      </a: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65-69 </a:t>
                      </a: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и старше</a:t>
                      </a: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Одиночки</a:t>
                      </a:r>
                    </a:p>
                  </a:txBody>
                  <a:tcPr marL="6105" marR="6105" marT="6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Супруги без детей </a:t>
                      </a:r>
                    </a:p>
                  </a:txBody>
                  <a:tcPr marL="6105" marR="6105" marT="6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2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Супруги с несовершеннолетними детьми </a:t>
                      </a:r>
                    </a:p>
                  </a:txBody>
                  <a:tcPr marL="6105" marR="6105" marT="6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Неполные семьи с несовершеннолетними детьми</a:t>
                      </a:r>
                    </a:p>
                  </a:txBody>
                  <a:tcPr marL="6105" marR="6105" marT="6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Сложные домохозяйства</a:t>
                      </a:r>
                    </a:p>
                  </a:txBody>
                  <a:tcPr marL="6105" marR="6105" marT="6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домохозяйства</a:t>
                      </a:r>
                    </a:p>
                  </a:txBody>
                  <a:tcPr marL="6105" marR="6105" marT="6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5" marR="6105" marT="61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Распределение регионов по доле пожилых (%), перепись 2010 г.</a:t>
            </a:r>
            <a:r>
              <a:rPr lang="en-US" sz="2800" smtClean="0"/>
              <a:t>/ Regions’ distribution by share of the elderly population (%), 2010 year</a:t>
            </a:r>
            <a:endParaRPr lang="ru-RU" sz="280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424</Words>
  <Application>Microsoft Office PowerPoint</Application>
  <PresentationFormat>Экран (4:3)</PresentationFormat>
  <Paragraphs>166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43" baseType="lpstr">
      <vt:lpstr>Calibri</vt:lpstr>
      <vt:lpstr>Arial</vt:lpstr>
      <vt:lpstr>ＭＳ Ｐゴシック</vt:lpstr>
      <vt:lpstr>Arial Cyr</vt:lpstr>
      <vt:lpstr>Times New Roman</vt:lpstr>
      <vt:lpstr>Myriad Pro</vt:lpstr>
      <vt:lpstr>Тема Office</vt:lpstr>
      <vt:lpstr>Office Theme</vt:lpstr>
      <vt:lpstr>1_Office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Диаграмма Microsoft Excel</vt:lpstr>
      <vt:lpstr>Слайд 1</vt:lpstr>
      <vt:lpstr>Доля различных возрастно-половых групп в общей численности населения на 1 января 2017 года / Share of different age-sex groups in total population, January 1, 2017</vt:lpstr>
      <vt:lpstr>Соотношение мужчин и женщин в разных возрастных группах, микроперепись 2015 г. / Sex ratio by age groups, 2015</vt:lpstr>
      <vt:lpstr>Ожидаемая продолжительность жизни (ОПЖ), 2016 г. / Life expectancy, 2016</vt:lpstr>
      <vt:lpstr>Распределение пожилых людей (65+) по типам домохозяйств, микроперепись 1994 г., переписи 2002, 2010 г. / Distribution of the elderly population (65+) by households’ type, 1994, 2002, 2010</vt:lpstr>
      <vt:lpstr>Распределение пожилых людей (65+) разного пола по типам домохозяйств, перепись 2010 г. / Distribution of older men and women (65+) by households’ types, 2010</vt:lpstr>
      <vt:lpstr>Распределение пожилых людей по состоянию в браке, микроперепись 2015 г./ Marital status of the elderly population, 2015</vt:lpstr>
      <vt:lpstr>Распределение населения России по возрасту и типам домохозяйств (в %), 2010 г. / Distribution of Russian population by age and households’ types</vt:lpstr>
      <vt:lpstr>Распределение регионов по доле пожилых (%), перепись 2010 г./ Regions’ distribution by share of the elderly population (%), 2010 year</vt:lpstr>
      <vt:lpstr>Помощь от детей к родителям и от родителей к детям по типу, % / Aid from children to parents and from parents to children by type, %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Миронова Анна Алексеевна</dc:creator>
  <cp:lastModifiedBy>LIDA</cp:lastModifiedBy>
  <cp:revision>40</cp:revision>
  <dcterms:created xsi:type="dcterms:W3CDTF">2017-11-29T10:02:16Z</dcterms:created>
  <dcterms:modified xsi:type="dcterms:W3CDTF">2017-12-02T15:11:20Z</dcterms:modified>
</cp:coreProperties>
</file>