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64" r:id="rId10"/>
    <p:sldId id="265" r:id="rId11"/>
    <p:sldId id="259" r:id="rId12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4858F-C1FF-40B6-BF0F-326A1054B934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EA8CC-4423-49CC-8C9F-73417D4B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03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0858E-0A75-4310-8B66-3DE8EF439C0A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28895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2AECD-20E1-4B5F-B575-8AC3A689E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83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FD500FC-A13F-4CBA-9843-2D6CE9C83DB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FD500FC-A13F-4CBA-9843-2D6CE9C83D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D500FC-A13F-4CBA-9843-2D6CE9C83DB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645024"/>
            <a:ext cx="6984776" cy="1231776"/>
          </a:xfrm>
        </p:spPr>
        <p:txBody>
          <a:bodyPr>
            <a:noAutofit/>
          </a:bodyPr>
          <a:lstStyle/>
          <a:p>
            <a:r>
              <a:rPr lang="ru-RU" sz="2400" dirty="0"/>
              <a:t>Обзор теоретических подходов к определению и измерению качества жизни и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благополучия </a:t>
            </a:r>
            <a:r>
              <a:rPr lang="ru-RU" sz="2400" dirty="0"/>
              <a:t>пожилых</a:t>
            </a:r>
            <a:endParaRPr lang="en-US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Синявская О.В.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9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подходы к определению КЖ в старости </a:t>
            </a:r>
            <a:r>
              <a:rPr lang="en-US" dirty="0"/>
              <a:t>(Walker &amp; </a:t>
            </a:r>
            <a:r>
              <a:rPr lang="en-US" dirty="0" err="1"/>
              <a:t>Mollenkopf</a:t>
            </a:r>
            <a:r>
              <a:rPr lang="en-US" dirty="0"/>
              <a:t> </a:t>
            </a:r>
            <a:r>
              <a:rPr lang="en-US" dirty="0" smtClean="0"/>
              <a:t>2007</a:t>
            </a:r>
            <a:r>
              <a:rPr lang="ru-RU" dirty="0" smtClean="0"/>
              <a:t>)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10</a:t>
            </a:fld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Объективные социальные индикаторы</a:t>
            </a:r>
          </a:p>
          <a:p>
            <a:r>
              <a:rPr lang="ru-RU" dirty="0" smtClean="0"/>
              <a:t>Удовлетворение человеческих потребностей</a:t>
            </a:r>
          </a:p>
          <a:p>
            <a:r>
              <a:rPr lang="ru-RU" dirty="0" smtClean="0"/>
              <a:t>Субъективные социальные индикаторы (на основе стандартных психологических тестов)</a:t>
            </a:r>
          </a:p>
          <a:p>
            <a:r>
              <a:rPr lang="ru-RU" dirty="0" smtClean="0"/>
              <a:t>Социальный капитал</a:t>
            </a:r>
          </a:p>
          <a:p>
            <a:r>
              <a:rPr lang="ru-RU" dirty="0" smtClean="0"/>
              <a:t>Экология и ресурсы окружения</a:t>
            </a:r>
          </a:p>
          <a:p>
            <a:r>
              <a:rPr lang="ru-RU" dirty="0" smtClean="0"/>
              <a:t>Здоровье и функционирование</a:t>
            </a:r>
          </a:p>
          <a:p>
            <a:r>
              <a:rPr lang="ru-RU" dirty="0" smtClean="0"/>
              <a:t>Психологические модели</a:t>
            </a:r>
          </a:p>
          <a:p>
            <a:r>
              <a:rPr lang="ru-RU" dirty="0" smtClean="0"/>
              <a:t>Герменевтические подходы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952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Заголовок 3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Концептуальная модель детерминант субъективного благополучия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11</a:t>
            </a:fld>
            <a:endParaRPr lang="en-US"/>
          </a:p>
        </p:txBody>
      </p:sp>
      <p:sp>
        <p:nvSpPr>
          <p:cNvPr id="39" name="Rectangle 70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0" name="Полотно 1"/>
          <p:cNvGrpSpPr>
            <a:grpSpLocks/>
          </p:cNvGrpSpPr>
          <p:nvPr/>
        </p:nvGrpSpPr>
        <p:grpSpPr bwMode="auto">
          <a:xfrm>
            <a:off x="467544" y="1340768"/>
            <a:ext cx="8280920" cy="4752528"/>
            <a:chOff x="0" y="0"/>
            <a:chExt cx="61055" cy="34651"/>
          </a:xfrm>
        </p:grpSpPr>
        <p:sp>
          <p:nvSpPr>
            <p:cNvPr id="41" name="AutoShape 69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61055" cy="34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Поле 2"/>
            <p:cNvSpPr txBox="1">
              <a:spLocks noChangeArrowheads="1"/>
            </p:cNvSpPr>
            <p:nvPr/>
          </p:nvSpPr>
          <p:spPr bwMode="auto">
            <a:xfrm>
              <a:off x="95" y="380"/>
              <a:ext cx="6286" cy="30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Время</a:t>
              </a:r>
              <a:endParaRPr kumimoji="0" lang="ru-RU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Прямая со стрелкой 3"/>
            <p:cNvSpPr>
              <a:spLocks noChangeShapeType="1"/>
            </p:cNvSpPr>
            <p:nvPr/>
          </p:nvSpPr>
          <p:spPr bwMode="auto">
            <a:xfrm>
              <a:off x="6381" y="1809"/>
              <a:ext cx="54674" cy="0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Прямоугольник 4"/>
            <p:cNvSpPr>
              <a:spLocks noChangeArrowheads="1"/>
            </p:cNvSpPr>
            <p:nvPr/>
          </p:nvSpPr>
          <p:spPr bwMode="auto">
            <a:xfrm>
              <a:off x="95" y="10762"/>
              <a:ext cx="12478" cy="13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Демографические характеристики:</a:t>
              </a:r>
              <a:endParaRPr kumimoji="0" lang="ru-RU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Возраст</a:t>
              </a:r>
              <a:endParaRPr kumimoji="0" lang="ru-RU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Пол</a:t>
              </a:r>
              <a:endParaRPr kumimoji="0" lang="ru-RU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Расовая/Этническая группа</a:t>
              </a:r>
              <a:endParaRPr kumimoji="0" lang="ru-RU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Брачно-партнерский статус</a:t>
              </a:r>
              <a:endParaRPr kumimoji="0" lang="ru-RU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Прямоугольник 5"/>
            <p:cNvSpPr>
              <a:spLocks noChangeArrowheads="1"/>
            </p:cNvSpPr>
            <p:nvPr/>
          </p:nvSpPr>
          <p:spPr bwMode="auto">
            <a:xfrm>
              <a:off x="8000" y="26098"/>
              <a:ext cx="13716" cy="371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Социально-экономический статус</a:t>
              </a:r>
              <a:endParaRPr kumimoji="0" lang="ru-RU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Прямоугольник 6"/>
            <p:cNvSpPr>
              <a:spLocks noChangeArrowheads="1"/>
            </p:cNvSpPr>
            <p:nvPr/>
          </p:nvSpPr>
          <p:spPr bwMode="auto">
            <a:xfrm>
              <a:off x="17134" y="14268"/>
              <a:ext cx="7154" cy="229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Здоровье</a:t>
              </a:r>
              <a:endParaRPr kumimoji="0" lang="ru-RU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Прямоугольник 7"/>
            <p:cNvSpPr>
              <a:spLocks noChangeArrowheads="1"/>
            </p:cNvSpPr>
            <p:nvPr/>
          </p:nvSpPr>
          <p:spPr bwMode="auto">
            <a:xfrm>
              <a:off x="20097" y="3514"/>
              <a:ext cx="10477" cy="371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Различные виды активности</a:t>
              </a:r>
              <a:endParaRPr kumimoji="0" lang="ru-RU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Прямоугольник 9"/>
            <p:cNvSpPr>
              <a:spLocks noChangeArrowheads="1"/>
            </p:cNvSpPr>
            <p:nvPr/>
          </p:nvSpPr>
          <p:spPr bwMode="auto">
            <a:xfrm>
              <a:off x="39135" y="9896"/>
              <a:ext cx="8870" cy="667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Социальные связи и социальная поддержка</a:t>
              </a:r>
              <a:endParaRPr kumimoji="0" lang="ru-RU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Прямоугольник 10"/>
            <p:cNvSpPr>
              <a:spLocks noChangeArrowheads="1"/>
            </p:cNvSpPr>
            <p:nvPr/>
          </p:nvSpPr>
          <p:spPr bwMode="auto">
            <a:xfrm>
              <a:off x="29622" y="22278"/>
              <a:ext cx="11526" cy="1010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Социальная интеграция:</a:t>
              </a:r>
              <a:endParaRPr kumimoji="0" lang="ru-RU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Множество ролей</a:t>
              </a:r>
              <a:endParaRPr kumimoji="0" lang="ru-RU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Религиозность</a:t>
              </a:r>
              <a:endParaRPr kumimoji="0" lang="ru-RU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9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Волонтерство</a:t>
              </a:r>
              <a:endParaRPr kumimoji="0" lang="ru-RU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Прямоугольник 11"/>
            <p:cNvSpPr>
              <a:spLocks noChangeArrowheads="1"/>
            </p:cNvSpPr>
            <p:nvPr/>
          </p:nvSpPr>
          <p:spPr bwMode="auto">
            <a:xfrm>
              <a:off x="47337" y="24945"/>
              <a:ext cx="13716" cy="486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Субъективное благополучие</a:t>
              </a:r>
              <a:endParaRPr kumimoji="0" lang="ru-RU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Прямая со стрелкой 12"/>
            <p:cNvSpPr>
              <a:spLocks noChangeShapeType="1"/>
            </p:cNvSpPr>
            <p:nvPr/>
          </p:nvSpPr>
          <p:spPr bwMode="auto">
            <a:xfrm>
              <a:off x="12573" y="17383"/>
              <a:ext cx="2286" cy="8718"/>
            </a:xfrm>
            <a:prstGeom prst="straightConnector1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Прямая со стрелкой 13"/>
            <p:cNvSpPr>
              <a:spLocks noChangeShapeType="1"/>
            </p:cNvSpPr>
            <p:nvPr/>
          </p:nvSpPr>
          <p:spPr bwMode="auto">
            <a:xfrm flipV="1">
              <a:off x="12573" y="16110"/>
              <a:ext cx="4558" cy="1275"/>
            </a:xfrm>
            <a:prstGeom prst="straightConnector1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Прямая со стрелкой 14"/>
            <p:cNvSpPr>
              <a:spLocks noChangeShapeType="1"/>
            </p:cNvSpPr>
            <p:nvPr/>
          </p:nvSpPr>
          <p:spPr bwMode="auto">
            <a:xfrm flipV="1">
              <a:off x="12573" y="5376"/>
              <a:ext cx="7525" cy="12015"/>
            </a:xfrm>
            <a:prstGeom prst="straightConnector1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Соединительная линия уступом 15"/>
            <p:cNvSpPr>
              <a:spLocks noChangeShapeType="1"/>
            </p:cNvSpPr>
            <p:nvPr/>
          </p:nvSpPr>
          <p:spPr bwMode="auto">
            <a:xfrm flipV="1">
              <a:off x="12571" y="13232"/>
              <a:ext cx="26565" cy="4151"/>
            </a:xfrm>
            <a:prstGeom prst="bentConnector3">
              <a:avLst>
                <a:gd name="adj1" fmla="val 49977"/>
              </a:avLst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Соединительная линия уступом 16"/>
            <p:cNvSpPr>
              <a:spLocks noChangeShapeType="1"/>
            </p:cNvSpPr>
            <p:nvPr/>
          </p:nvSpPr>
          <p:spPr bwMode="auto">
            <a:xfrm>
              <a:off x="12571" y="17383"/>
              <a:ext cx="41630" cy="7563"/>
            </a:xfrm>
            <a:prstGeom prst="bentConnector2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Прямая со стрелкой 18"/>
            <p:cNvSpPr>
              <a:spLocks noChangeShapeType="1"/>
            </p:cNvSpPr>
            <p:nvPr/>
          </p:nvSpPr>
          <p:spPr bwMode="auto">
            <a:xfrm flipV="1">
              <a:off x="20712" y="7227"/>
              <a:ext cx="4625" cy="7039"/>
            </a:xfrm>
            <a:prstGeom prst="straightConnector1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Прямая со стрелкой 19"/>
            <p:cNvSpPr>
              <a:spLocks noChangeShapeType="1"/>
            </p:cNvSpPr>
            <p:nvPr/>
          </p:nvSpPr>
          <p:spPr bwMode="auto">
            <a:xfrm>
              <a:off x="20721" y="16577"/>
              <a:ext cx="8902" cy="10753"/>
            </a:xfrm>
            <a:prstGeom prst="straightConnector1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Прямая со стрелкой 20"/>
            <p:cNvSpPr>
              <a:spLocks noChangeShapeType="1"/>
            </p:cNvSpPr>
            <p:nvPr/>
          </p:nvSpPr>
          <p:spPr bwMode="auto">
            <a:xfrm flipV="1">
              <a:off x="24291" y="13232"/>
              <a:ext cx="14845" cy="2183"/>
            </a:xfrm>
            <a:prstGeom prst="straightConnector1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Прямая со стрелкой 21"/>
            <p:cNvSpPr>
              <a:spLocks noChangeShapeType="1"/>
            </p:cNvSpPr>
            <p:nvPr/>
          </p:nvSpPr>
          <p:spPr bwMode="auto">
            <a:xfrm>
              <a:off x="24288" y="15415"/>
              <a:ext cx="0" cy="0"/>
            </a:xfrm>
            <a:prstGeom prst="straightConnector1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Скругленная соединительная линия 23"/>
            <p:cNvSpPr>
              <a:spLocks noChangeShapeType="1"/>
            </p:cNvSpPr>
            <p:nvPr/>
          </p:nvSpPr>
          <p:spPr bwMode="auto">
            <a:xfrm>
              <a:off x="24291" y="15415"/>
              <a:ext cx="29910" cy="9531"/>
            </a:xfrm>
            <a:prstGeom prst="curvedConnector2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Прямая со стрелкой 24"/>
            <p:cNvSpPr>
              <a:spLocks noChangeShapeType="1"/>
            </p:cNvSpPr>
            <p:nvPr/>
          </p:nvSpPr>
          <p:spPr bwMode="auto">
            <a:xfrm>
              <a:off x="25342" y="7227"/>
              <a:ext cx="13794" cy="6005"/>
            </a:xfrm>
            <a:prstGeom prst="straightConnector1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Соединительная линия уступом 25"/>
            <p:cNvSpPr>
              <a:spLocks noChangeShapeType="1"/>
            </p:cNvSpPr>
            <p:nvPr/>
          </p:nvSpPr>
          <p:spPr bwMode="auto">
            <a:xfrm>
              <a:off x="30574" y="5373"/>
              <a:ext cx="23627" cy="19573"/>
            </a:xfrm>
            <a:prstGeom prst="bentConnector2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Прямая со стрелкой 26"/>
            <p:cNvSpPr>
              <a:spLocks noChangeShapeType="1"/>
            </p:cNvSpPr>
            <p:nvPr/>
          </p:nvSpPr>
          <p:spPr bwMode="auto">
            <a:xfrm flipV="1">
              <a:off x="14859" y="16561"/>
              <a:ext cx="5853" cy="9533"/>
            </a:xfrm>
            <a:prstGeom prst="straightConnector1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Прямая со стрелкой 27"/>
            <p:cNvSpPr>
              <a:spLocks noChangeShapeType="1"/>
            </p:cNvSpPr>
            <p:nvPr/>
          </p:nvSpPr>
          <p:spPr bwMode="auto">
            <a:xfrm flipV="1">
              <a:off x="21719" y="27330"/>
              <a:ext cx="7904" cy="632"/>
            </a:xfrm>
            <a:prstGeom prst="straightConnector1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Прямая со стрелкой 28"/>
            <p:cNvSpPr>
              <a:spLocks noChangeShapeType="1"/>
            </p:cNvSpPr>
            <p:nvPr/>
          </p:nvSpPr>
          <p:spPr bwMode="auto">
            <a:xfrm flipV="1">
              <a:off x="21725" y="13232"/>
              <a:ext cx="17411" cy="14723"/>
            </a:xfrm>
            <a:prstGeom prst="straightConnector1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Скругленная соединительная линия 29"/>
            <p:cNvSpPr>
              <a:spLocks noChangeShapeType="1"/>
            </p:cNvSpPr>
            <p:nvPr/>
          </p:nvSpPr>
          <p:spPr bwMode="auto">
            <a:xfrm rot="5400000" flipH="1" flipV="1">
              <a:off x="13163" y="15788"/>
              <a:ext cx="20734" cy="3614"/>
            </a:xfrm>
            <a:prstGeom prst="curvedConnector3">
              <a:avLst>
                <a:gd name="adj1" fmla="val 50000"/>
              </a:avLst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Прямая со стрелкой 30"/>
            <p:cNvSpPr>
              <a:spLocks noChangeShapeType="1"/>
            </p:cNvSpPr>
            <p:nvPr/>
          </p:nvSpPr>
          <p:spPr bwMode="auto">
            <a:xfrm flipV="1">
              <a:off x="35533" y="13232"/>
              <a:ext cx="3603" cy="9047"/>
            </a:xfrm>
            <a:prstGeom prst="straightConnector1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Прямая со стрелкой 31"/>
            <p:cNvSpPr>
              <a:spLocks noChangeShapeType="1"/>
            </p:cNvSpPr>
            <p:nvPr/>
          </p:nvSpPr>
          <p:spPr bwMode="auto">
            <a:xfrm>
              <a:off x="41148" y="27330"/>
              <a:ext cx="6191" cy="54"/>
            </a:xfrm>
            <a:prstGeom prst="straightConnector1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Прямая со стрелкой 8"/>
            <p:cNvSpPr>
              <a:spLocks noChangeShapeType="1"/>
            </p:cNvSpPr>
            <p:nvPr/>
          </p:nvSpPr>
          <p:spPr bwMode="auto">
            <a:xfrm>
              <a:off x="43529" y="16573"/>
              <a:ext cx="10666" cy="8372"/>
            </a:xfrm>
            <a:prstGeom prst="straightConnector1">
              <a:avLst/>
            </a:prstGeom>
            <a:noFill/>
            <a:ln w="6350">
              <a:solidFill>
                <a:srgbClr val="5B9BD5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5436095" y="5949280"/>
            <a:ext cx="3312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Источник: </a:t>
            </a:r>
            <a:r>
              <a:rPr lang="en-US" dirty="0"/>
              <a:t>George</a:t>
            </a:r>
            <a:r>
              <a:rPr lang="ru-RU" dirty="0"/>
              <a:t>, 2006: 323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68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Мотивация исследования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Исследования предыдущих лет</a:t>
            </a:r>
          </a:p>
          <a:p>
            <a:pPr lvl="1"/>
            <a:r>
              <a:rPr lang="ru-RU" dirty="0" smtClean="0"/>
              <a:t>Доходная обеспеченность, уровень жизни пожилых людей</a:t>
            </a:r>
          </a:p>
          <a:p>
            <a:pPr lvl="1"/>
            <a:r>
              <a:rPr lang="ru-RU" dirty="0" smtClean="0"/>
              <a:t>Изучение активного долголетия, построение индексов активного долголетия:</a:t>
            </a:r>
          </a:p>
          <a:p>
            <a:pPr lvl="2"/>
            <a:r>
              <a:rPr lang="ru-RU" dirty="0" smtClean="0"/>
              <a:t>Активное долголетие </a:t>
            </a:r>
            <a:r>
              <a:rPr lang="en-US" dirty="0" smtClean="0"/>
              <a:t>(active ageing)</a:t>
            </a:r>
            <a:r>
              <a:rPr lang="ru-RU" dirty="0" smtClean="0"/>
              <a:t> – </a:t>
            </a:r>
            <a:r>
              <a:rPr lang="ru-RU" dirty="0"/>
              <a:t>процесс оптимизации возможностей в области здоровья, участия в жизни общества и безопасности для </a:t>
            </a:r>
            <a:r>
              <a:rPr lang="ru-RU" u="sng" dirty="0"/>
              <a:t>улучшения качества жизни </a:t>
            </a:r>
            <a:r>
              <a:rPr lang="ru-RU" dirty="0"/>
              <a:t>людей по мере старения (ВОЗ, 2010) </a:t>
            </a:r>
          </a:p>
          <a:p>
            <a:pPr lvl="1"/>
            <a:r>
              <a:rPr lang="ru-RU" dirty="0" smtClean="0"/>
              <a:t>Как определить и как измерить качество жизни и благополучие пожилых людей? </a:t>
            </a:r>
            <a:r>
              <a:rPr lang="ru-RU" dirty="0"/>
              <a:t>Как соотносятся понятия уровня и качества жизни, качества жизни и субъективного благополучия, качества жизни и активного долголетия? </a:t>
            </a:r>
            <a:r>
              <a:rPr lang="ru-RU" dirty="0" smtClean="0"/>
              <a:t>Есть ли особенности этих концепций в пожилом возрасте по сравнению с тем, когда мы говорим обо всем населении? Какие факторы влияют на качество жизни людей пожилого возраста?</a:t>
            </a:r>
            <a:endParaRPr lang="en-US" dirty="0" smtClean="0"/>
          </a:p>
          <a:p>
            <a:pPr lvl="1"/>
            <a:r>
              <a:rPr lang="ru-RU" dirty="0" smtClean="0"/>
              <a:t>Инструментальная цель – разработать индекс качества жизни (или благополучия) пожилых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920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Целевая группа исследования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3</a:t>
            </a:fld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Пожилой возраст – часто, начиная с 50/55 лет</a:t>
            </a:r>
          </a:p>
          <a:p>
            <a:r>
              <a:rPr lang="ru-RU" dirty="0" smtClean="0"/>
              <a:t>Старший возраст – в Стратегии действий в интересах граждан старшего возраста – с 60 лет</a:t>
            </a:r>
          </a:p>
          <a:p>
            <a:r>
              <a:rPr lang="ru-RU" dirty="0" smtClean="0"/>
              <a:t>ООН: </a:t>
            </a:r>
            <a:r>
              <a:rPr lang="en-US" dirty="0" smtClean="0"/>
              <a:t>old-age</a:t>
            </a:r>
            <a:r>
              <a:rPr lang="ru-RU" dirty="0" smtClean="0"/>
              <a:t> – с 60 лет</a:t>
            </a:r>
          </a:p>
          <a:p>
            <a:r>
              <a:rPr lang="ru-RU" dirty="0" smtClean="0"/>
              <a:t>Всемирный банк, ОЭСР, ЕС – с 65 лет</a:t>
            </a:r>
          </a:p>
          <a:p>
            <a:r>
              <a:rPr lang="ru-RU" dirty="0" smtClean="0"/>
              <a:t>ООН: третий возраст – 60-74, четвертый возраст – 75+</a:t>
            </a:r>
          </a:p>
          <a:p>
            <a:r>
              <a:rPr lang="ru-RU" dirty="0" smtClean="0"/>
              <a:t>Пенсионный возраст – в России: с 55 лет (женщины) / 60 лет (мужчины)</a:t>
            </a:r>
          </a:p>
          <a:p>
            <a:endParaRPr lang="ru-RU" dirty="0"/>
          </a:p>
          <a:p>
            <a:r>
              <a:rPr lang="ru-RU" dirty="0" smtClean="0"/>
              <a:t>В рамках наших проектов – в зависимости от специфики проекта: ш</a:t>
            </a:r>
            <a:r>
              <a:rPr lang="ru-RU" i="1" dirty="0" smtClean="0"/>
              <a:t>и</a:t>
            </a:r>
            <a:r>
              <a:rPr lang="ru-RU" dirty="0" smtClean="0"/>
              <a:t>ре – 50+, </a:t>
            </a:r>
            <a:r>
              <a:rPr lang="ru-RU" b="1" i="1" dirty="0" smtClean="0"/>
              <a:t>у</a:t>
            </a:r>
            <a:r>
              <a:rPr lang="ru-RU" dirty="0" smtClean="0"/>
              <a:t>же – 60+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248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Рамки исследования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4</a:t>
            </a:fld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«научные подходы к разработке индикаторов качества жизни должны ориентироваться на существующие концепции: «Чтобы измерить качество жизни, необходимо иметь теорию о том, что делает жизнь хорошей» (</a:t>
            </a:r>
            <a:r>
              <a:rPr lang="en-US" dirty="0" smtClean="0"/>
              <a:t>Cobb, 2000: 6)</a:t>
            </a:r>
            <a:r>
              <a:rPr lang="ru-RU" dirty="0" smtClean="0"/>
              <a:t>» (</a:t>
            </a:r>
            <a:r>
              <a:rPr lang="en-US" dirty="0"/>
              <a:t>Noll </a:t>
            </a:r>
            <a:r>
              <a:rPr lang="en-US" dirty="0" smtClean="0"/>
              <a:t>2007: 330)</a:t>
            </a:r>
          </a:p>
          <a:p>
            <a:r>
              <a:rPr lang="ru-RU" dirty="0" smtClean="0"/>
              <a:t>НО:</a:t>
            </a:r>
          </a:p>
          <a:p>
            <a:r>
              <a:rPr lang="ru-RU" dirty="0" smtClean="0"/>
              <a:t>КЖ – «довольно </a:t>
            </a:r>
            <a:r>
              <a:rPr lang="ru-RU" dirty="0"/>
              <a:t>аморфная, многослойная и сложная концепция с широким </a:t>
            </a:r>
            <a:r>
              <a:rPr lang="ru-RU" dirty="0" smtClean="0"/>
              <a:t>набором компонент </a:t>
            </a:r>
            <a:r>
              <a:rPr lang="ru-RU" dirty="0"/>
              <a:t>- объективной, субъективной, </a:t>
            </a:r>
            <a:r>
              <a:rPr lang="ru-RU" dirty="0" err="1" smtClean="0"/>
              <a:t>макросоциетальной</a:t>
            </a:r>
            <a:r>
              <a:rPr lang="ru-RU" dirty="0"/>
              <a:t>, </a:t>
            </a:r>
            <a:r>
              <a:rPr lang="ru-RU" dirty="0" smtClean="0"/>
              <a:t>микро-индивидуальной, </a:t>
            </a:r>
            <a:r>
              <a:rPr lang="ru-RU" dirty="0"/>
              <a:t>положительной и </a:t>
            </a:r>
            <a:r>
              <a:rPr lang="ru-RU" dirty="0" smtClean="0"/>
              <a:t>отрицательной, </a:t>
            </a:r>
            <a:r>
              <a:rPr lang="ru-RU" dirty="0"/>
              <a:t>которые взаимодействуют (</a:t>
            </a:r>
            <a:r>
              <a:rPr lang="ru-RU" dirty="0" err="1"/>
              <a:t>Lawton</a:t>
            </a:r>
            <a:r>
              <a:rPr lang="ru-RU" dirty="0"/>
              <a:t>, 1991; </a:t>
            </a:r>
            <a:r>
              <a:rPr lang="ru-RU" dirty="0" err="1"/>
              <a:t>Tesch-Römer</a:t>
            </a:r>
            <a:r>
              <a:rPr lang="ru-RU" dirty="0"/>
              <a:t> </a:t>
            </a:r>
            <a:r>
              <a:rPr lang="ru-RU" dirty="0" err="1"/>
              <a:t>et</a:t>
            </a:r>
            <a:r>
              <a:rPr lang="ru-RU" dirty="0"/>
              <a:t> </a:t>
            </a:r>
            <a:r>
              <a:rPr lang="ru-RU" dirty="0" err="1"/>
              <a:t>al</a:t>
            </a:r>
            <a:r>
              <a:rPr lang="ru-RU" dirty="0"/>
              <a:t>., 2001). Это </a:t>
            </a:r>
            <a:r>
              <a:rPr lang="ru-RU" dirty="0" smtClean="0"/>
              <a:t>концепция, которую </a:t>
            </a:r>
            <a:r>
              <a:rPr lang="ru-RU" dirty="0"/>
              <a:t>очень сложно определить научно, и существуют конкурирующие дисциплинарные парадигмы</a:t>
            </a:r>
            <a:r>
              <a:rPr lang="ru-RU" dirty="0" smtClean="0"/>
              <a:t>. Три главные ограничения КЖ включают его очевидно открытый (неограниченный) характер, индивидуалистскую ориентацию и недостаток (отсутствие) теоретических основ» (</a:t>
            </a:r>
            <a:r>
              <a:rPr lang="en-US" dirty="0" smtClean="0"/>
              <a:t>Walker &amp; </a:t>
            </a:r>
            <a:r>
              <a:rPr lang="en-US" dirty="0" err="1" smtClean="0"/>
              <a:t>Mollenkopf</a:t>
            </a:r>
            <a:r>
              <a:rPr lang="en-US" dirty="0" smtClean="0"/>
              <a:t> 2007: 4)</a:t>
            </a:r>
          </a:p>
          <a:p>
            <a:endParaRPr lang="en-US" dirty="0" smtClean="0"/>
          </a:p>
          <a:p>
            <a:r>
              <a:rPr lang="ru-RU" dirty="0" smtClean="0"/>
              <a:t>Качество </a:t>
            </a:r>
            <a:r>
              <a:rPr lang="ru-RU" dirty="0"/>
              <a:t>жизни (</a:t>
            </a:r>
            <a:r>
              <a:rPr lang="en-US" dirty="0"/>
              <a:t>quality of life – </a:t>
            </a:r>
            <a:r>
              <a:rPr lang="en-US" dirty="0" err="1"/>
              <a:t>QoL</a:t>
            </a:r>
            <a:r>
              <a:rPr lang="ru-RU" dirty="0"/>
              <a:t>; КЖ)</a:t>
            </a:r>
          </a:p>
          <a:p>
            <a:r>
              <a:rPr lang="ru-RU" dirty="0"/>
              <a:t>Благополучие (</a:t>
            </a:r>
            <a:r>
              <a:rPr lang="en-US" dirty="0"/>
              <a:t>well-being)</a:t>
            </a:r>
          </a:p>
          <a:p>
            <a:r>
              <a:rPr lang="ru-RU" dirty="0"/>
              <a:t>Благосостояние (</a:t>
            </a:r>
            <a:r>
              <a:rPr lang="en-US" dirty="0"/>
              <a:t>welfare)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7226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вопроса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5</a:t>
            </a:fld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 1960х гг.</a:t>
            </a:r>
          </a:p>
          <a:p>
            <a:r>
              <a:rPr lang="ru-RU" dirty="0" smtClean="0"/>
              <a:t>Что, помимо уровня экономического развития (ВВП), может служить целью развития? </a:t>
            </a:r>
          </a:p>
          <a:p>
            <a:r>
              <a:rPr lang="ru-RU" dirty="0" smtClean="0"/>
              <a:t>От уровня материального благосостояния – к учету нематериальных аспектов и включению субъективных характеристик</a:t>
            </a:r>
          </a:p>
          <a:p>
            <a:r>
              <a:rPr lang="ru-RU" dirty="0" smtClean="0"/>
              <a:t>2 традиции:</a:t>
            </a:r>
          </a:p>
          <a:p>
            <a:pPr lvl="1"/>
            <a:r>
              <a:rPr lang="ru-RU" dirty="0" smtClean="0"/>
              <a:t>Скандинавская (</a:t>
            </a:r>
            <a:r>
              <a:rPr lang="en-US" dirty="0" smtClean="0"/>
              <a:t>Scandinavian level of living approach)</a:t>
            </a:r>
            <a:endParaRPr lang="ru-RU" dirty="0" smtClean="0"/>
          </a:p>
          <a:p>
            <a:pPr lvl="1"/>
            <a:r>
              <a:rPr lang="ru-RU" dirty="0" smtClean="0"/>
              <a:t>Американская (</a:t>
            </a:r>
            <a:r>
              <a:rPr lang="en-US" dirty="0" smtClean="0"/>
              <a:t>American (perceived/subjective) quality of life approach)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105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Скандинавский подход к уровню жизни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6</a:t>
            </a:fld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Только объективные индикаторы </a:t>
            </a:r>
          </a:p>
          <a:p>
            <a:r>
              <a:rPr lang="ru-RU" dirty="0" smtClean="0"/>
              <a:t>Благосостояние – «способность </a:t>
            </a:r>
            <a:r>
              <a:rPr lang="ru-RU" dirty="0"/>
              <a:t>индивида распоряжаться мобилизуемыми при определенных условиях ресурсами, с помощью которых он может контролировать и сознательно управлять условиями своей жизни» (</a:t>
            </a:r>
            <a:r>
              <a:rPr lang="ru-RU" dirty="0" err="1"/>
              <a:t>Noll</a:t>
            </a:r>
            <a:r>
              <a:rPr lang="ru-RU" dirty="0"/>
              <a:t> 2007: 331). </a:t>
            </a:r>
            <a:endParaRPr lang="ru-RU" dirty="0" smtClean="0"/>
          </a:p>
          <a:p>
            <a:pPr lvl="1"/>
            <a:r>
              <a:rPr lang="ru-RU" dirty="0" smtClean="0"/>
              <a:t>Ресурсы </a:t>
            </a:r>
            <a:r>
              <a:rPr lang="ru-RU" dirty="0"/>
              <a:t>могут включать «деньги, собственность, знания, психическую и физическую энергию, общественные отношения и безопасность… Фокус – на условиях жизни, </a:t>
            </a:r>
            <a:r>
              <a:rPr lang="ru-RU" dirty="0" smtClean="0"/>
              <a:t>жизненных </a:t>
            </a:r>
            <a:r>
              <a:rPr lang="ru-RU" dirty="0"/>
              <a:t>шансах и их детерминантах» (</a:t>
            </a:r>
            <a:r>
              <a:rPr lang="ru-RU" dirty="0" err="1"/>
              <a:t>Noll</a:t>
            </a:r>
            <a:r>
              <a:rPr lang="ru-RU" dirty="0"/>
              <a:t> 2007: 331</a:t>
            </a:r>
            <a:r>
              <a:rPr lang="ru-RU" dirty="0" smtClean="0"/>
              <a:t>)</a:t>
            </a:r>
          </a:p>
          <a:p>
            <a:r>
              <a:rPr lang="ru-RU" dirty="0" smtClean="0">
                <a:sym typeface="Wingdings" panose="05000000000000000000" pitchFamily="2" charset="2"/>
              </a:rPr>
              <a:t>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ru-RU" dirty="0" smtClean="0">
                <a:sym typeface="Wingdings" panose="05000000000000000000" pitchFamily="2" charset="2"/>
              </a:rPr>
              <a:t>Концепция социальных возможностей (</a:t>
            </a:r>
            <a:r>
              <a:rPr lang="en-US" dirty="0" smtClean="0">
                <a:sym typeface="Wingdings" panose="05000000000000000000" pitchFamily="2" charset="2"/>
              </a:rPr>
              <a:t>capabilities approach</a:t>
            </a:r>
            <a:r>
              <a:rPr lang="ru-RU" dirty="0" smtClean="0">
                <a:sym typeface="Wingdings" panose="05000000000000000000" pitchFamily="2" charset="2"/>
              </a:rPr>
              <a:t>) </a:t>
            </a:r>
            <a:r>
              <a:rPr lang="ru-RU" dirty="0" err="1" smtClean="0">
                <a:sym typeface="Wingdings" panose="05000000000000000000" pitchFamily="2" charset="2"/>
              </a:rPr>
              <a:t>Амартии</a:t>
            </a:r>
            <a:r>
              <a:rPr lang="ru-RU" dirty="0" smtClean="0">
                <a:sym typeface="Wingdings" panose="05000000000000000000" pitchFamily="2" charset="2"/>
              </a:rPr>
              <a:t> Сена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132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Американская традиция субъективного качества жизни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7</a:t>
            </a:fld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Субъективные индикаторы</a:t>
            </a:r>
          </a:p>
          <a:p>
            <a:r>
              <a:rPr lang="ru-RU" dirty="0" smtClean="0"/>
              <a:t>Истоки – утилитаризм, исследования психического здоровья и социальной психологии (</a:t>
            </a:r>
            <a:r>
              <a:rPr lang="en-US" dirty="0" err="1" smtClean="0"/>
              <a:t>W.I.Thomas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Субъективное благополучие отдельных граждан – конечная цель общественного развития и критерий качества жизни</a:t>
            </a:r>
          </a:p>
          <a:p>
            <a:pPr lvl="1"/>
            <a:r>
              <a:rPr lang="ru-RU" dirty="0" smtClean="0"/>
              <a:t>Удовлетворенность жизнью, уровень счастья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157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Другие попытки определить КЖ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8</a:t>
            </a:fld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КЖ (</a:t>
            </a:r>
            <a:r>
              <a:rPr lang="en-US" dirty="0" err="1"/>
              <a:t>Q</a:t>
            </a:r>
            <a:r>
              <a:rPr lang="en-US" dirty="0" err="1" smtClean="0"/>
              <a:t>oL</a:t>
            </a:r>
            <a:r>
              <a:rPr lang="en-US" dirty="0" smtClean="0"/>
              <a:t>)</a:t>
            </a:r>
            <a:r>
              <a:rPr lang="ru-RU" dirty="0" smtClean="0"/>
              <a:t> – физические и социальные условия, в которых живут люди, а также связь условий с болезнями, неблагополучием и удовлетворенностью жизнью</a:t>
            </a:r>
          </a:p>
          <a:p>
            <a:pPr lvl="1"/>
            <a:r>
              <a:rPr lang="ru-RU" dirty="0" smtClean="0"/>
              <a:t>Функция не только результатов и субъективных оценок, но также ресурсов и ограничений в различных сферах жизни</a:t>
            </a:r>
          </a:p>
          <a:p>
            <a:pPr lvl="1"/>
            <a:r>
              <a:rPr lang="ru-RU" dirty="0" smtClean="0"/>
              <a:t>Главная компонента – здоровье (популярно в геронтологических исследованиях)</a:t>
            </a:r>
          </a:p>
          <a:p>
            <a:r>
              <a:rPr lang="ru-RU" dirty="0" smtClean="0"/>
              <a:t>Благополучие (</a:t>
            </a:r>
            <a:r>
              <a:rPr lang="en-US" dirty="0" smtClean="0"/>
              <a:t>well-being)</a:t>
            </a:r>
            <a:r>
              <a:rPr lang="ru-RU" dirty="0" smtClean="0"/>
              <a:t> – набор возможностей (</a:t>
            </a:r>
            <a:r>
              <a:rPr lang="en-US" dirty="0" smtClean="0"/>
              <a:t>capabilities)</a:t>
            </a:r>
            <a:endParaRPr lang="ru-RU" dirty="0" smtClean="0"/>
          </a:p>
          <a:p>
            <a:r>
              <a:rPr lang="ru-RU" dirty="0" smtClean="0"/>
              <a:t>Пример применения такого подхода – ИРЧП</a:t>
            </a:r>
          </a:p>
          <a:p>
            <a:pPr lvl="1"/>
            <a:r>
              <a:rPr lang="ru-RU" dirty="0" smtClean="0"/>
              <a:t>Условия жизни (доход) + возможности (образование) + результаты (ОПЖ)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051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Современные подходы к изучению качества жизни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 июня 2017 г.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Научный семинар ИСП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00FC-A13F-4CBA-9843-2D6CE9C83DB5}" type="slidenum">
              <a:rPr lang="en-US" smtClean="0"/>
              <a:t>9</a:t>
            </a:fld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509012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Joseph E. </a:t>
            </a:r>
            <a:r>
              <a:rPr lang="en-US" dirty="0" smtClean="0"/>
              <a:t>STIGLITZ</a:t>
            </a:r>
            <a:r>
              <a:rPr lang="ru-RU" dirty="0" smtClean="0"/>
              <a:t>, </a:t>
            </a:r>
            <a:r>
              <a:rPr lang="en-US" dirty="0" err="1"/>
              <a:t>Amartya</a:t>
            </a:r>
            <a:r>
              <a:rPr lang="en-US" dirty="0"/>
              <a:t> </a:t>
            </a:r>
            <a:r>
              <a:rPr lang="en-US" dirty="0" smtClean="0"/>
              <a:t>SEN</a:t>
            </a:r>
            <a:r>
              <a:rPr lang="ru-RU" dirty="0" smtClean="0"/>
              <a:t> </a:t>
            </a:r>
            <a:r>
              <a:rPr lang="en-US" dirty="0"/>
              <a:t>&amp; Jean-Paul </a:t>
            </a:r>
            <a:r>
              <a:rPr lang="en-US" dirty="0" smtClean="0"/>
              <a:t>FITOUSSI (2009): Report </a:t>
            </a:r>
            <a:r>
              <a:rPr lang="en-US" dirty="0"/>
              <a:t>by the Commission on </a:t>
            </a:r>
            <a:r>
              <a:rPr lang="en-US" dirty="0" smtClean="0"/>
              <a:t>the</a:t>
            </a:r>
            <a:r>
              <a:rPr lang="ru-RU" dirty="0" smtClean="0"/>
              <a:t> </a:t>
            </a:r>
            <a:r>
              <a:rPr lang="en-US" dirty="0" smtClean="0"/>
              <a:t>Measurement </a:t>
            </a:r>
            <a:r>
              <a:rPr lang="en-US" dirty="0"/>
              <a:t>of </a:t>
            </a:r>
            <a:r>
              <a:rPr lang="en-US" dirty="0" smtClean="0"/>
              <a:t>Economic</a:t>
            </a:r>
            <a:r>
              <a:rPr lang="ru-RU" dirty="0" smtClean="0"/>
              <a:t> </a:t>
            </a:r>
            <a:r>
              <a:rPr lang="en-US" dirty="0" smtClean="0"/>
              <a:t>Performance </a:t>
            </a:r>
            <a:r>
              <a:rPr lang="en-US" dirty="0"/>
              <a:t>and Social Progress</a:t>
            </a:r>
            <a:endParaRPr lang="ru-RU" dirty="0" smtClean="0"/>
          </a:p>
          <a:p>
            <a:r>
              <a:rPr lang="ru-RU" dirty="0" smtClean="0"/>
              <a:t>3 </a:t>
            </a:r>
            <a:r>
              <a:rPr lang="ru-RU" dirty="0"/>
              <a:t>подхода к определению качества жизни: </a:t>
            </a:r>
            <a:endParaRPr lang="ru-RU" dirty="0" smtClean="0"/>
          </a:p>
          <a:p>
            <a:pPr marL="731520" lvl="1" indent="-457200">
              <a:buFont typeface="+mj-lt"/>
              <a:buAutoNum type="arabicPeriod"/>
            </a:pPr>
            <a:r>
              <a:rPr lang="ru-RU" dirty="0" smtClean="0"/>
              <a:t>через </a:t>
            </a:r>
            <a:r>
              <a:rPr lang="ru-RU" dirty="0"/>
              <a:t>субъективное благополучие, </a:t>
            </a:r>
            <a:endParaRPr lang="ru-RU" dirty="0" smtClean="0"/>
          </a:p>
          <a:p>
            <a:pPr marL="731520" lvl="1" indent="-457200">
              <a:buFont typeface="+mj-lt"/>
              <a:buAutoNum type="arabicPeriod"/>
            </a:pPr>
            <a:r>
              <a:rPr lang="ru-RU" dirty="0" smtClean="0"/>
              <a:t>через </a:t>
            </a:r>
            <a:r>
              <a:rPr lang="ru-RU" dirty="0"/>
              <a:t>социальные возможности (</a:t>
            </a:r>
            <a:r>
              <a:rPr lang="ru-RU" dirty="0" err="1"/>
              <a:t>capabilities</a:t>
            </a:r>
            <a:r>
              <a:rPr lang="ru-RU" dirty="0" smtClean="0"/>
              <a:t>),</a:t>
            </a:r>
          </a:p>
          <a:p>
            <a:pPr marL="731520" lvl="1" indent="-457200">
              <a:buFont typeface="+mj-lt"/>
              <a:buAutoNum type="arabicPeriod"/>
            </a:pPr>
            <a:r>
              <a:rPr lang="ru-RU" dirty="0" smtClean="0"/>
              <a:t>через </a:t>
            </a:r>
            <a:r>
              <a:rPr lang="ru-RU" dirty="0"/>
              <a:t>справедливое распределение «объективных» ресурсов (</a:t>
            </a:r>
            <a:r>
              <a:rPr lang="ru-RU" dirty="0" err="1"/>
              <a:t>social</a:t>
            </a:r>
            <a:r>
              <a:rPr lang="ru-RU" dirty="0"/>
              <a:t> </a:t>
            </a:r>
            <a:r>
              <a:rPr lang="ru-RU" dirty="0" err="1"/>
              <a:t>fairness</a:t>
            </a:r>
            <a:r>
              <a:rPr lang="ru-RU" dirty="0" smtClean="0"/>
              <a:t>)</a:t>
            </a:r>
          </a:p>
          <a:p>
            <a:r>
              <a:rPr lang="ru-RU" dirty="0"/>
              <a:t> 8 измерений комплексного благополучия или благосостояния (</a:t>
            </a:r>
            <a:r>
              <a:rPr lang="ru-RU" dirty="0" err="1"/>
              <a:t>well-being</a:t>
            </a:r>
            <a:r>
              <a:rPr lang="ru-RU" dirty="0"/>
              <a:t>): </a:t>
            </a:r>
            <a:endParaRPr lang="ru-RU" dirty="0" smtClean="0"/>
          </a:p>
          <a:p>
            <a:pPr marL="731520" lvl="1" indent="-457200">
              <a:buFont typeface="+mj-lt"/>
              <a:buAutoNum type="arabicPeriod"/>
            </a:pPr>
            <a:r>
              <a:rPr lang="ru-RU" dirty="0" smtClean="0"/>
              <a:t>уровень </a:t>
            </a:r>
            <a:r>
              <a:rPr lang="ru-RU" dirty="0"/>
              <a:t>жизни (доходы, потребление, богатство, жилье), </a:t>
            </a:r>
            <a:endParaRPr lang="ru-RU" dirty="0" smtClean="0"/>
          </a:p>
          <a:p>
            <a:pPr marL="731520" lvl="1" indent="-457200">
              <a:buFont typeface="+mj-lt"/>
              <a:buAutoNum type="arabicPeriod"/>
            </a:pPr>
            <a:r>
              <a:rPr lang="ru-RU" dirty="0" smtClean="0"/>
              <a:t>здоровье</a:t>
            </a:r>
            <a:r>
              <a:rPr lang="ru-RU" dirty="0"/>
              <a:t>, </a:t>
            </a:r>
            <a:endParaRPr lang="ru-RU" dirty="0" smtClean="0"/>
          </a:p>
          <a:p>
            <a:pPr marL="731520" lvl="1" indent="-457200">
              <a:buFont typeface="+mj-lt"/>
              <a:buAutoNum type="arabicPeriod"/>
            </a:pPr>
            <a:r>
              <a:rPr lang="ru-RU" dirty="0" smtClean="0"/>
              <a:t>образование</a:t>
            </a:r>
            <a:r>
              <a:rPr lang="ru-RU" dirty="0"/>
              <a:t>, </a:t>
            </a:r>
            <a:endParaRPr lang="ru-RU" dirty="0" smtClean="0"/>
          </a:p>
          <a:p>
            <a:pPr marL="731520" lvl="1" indent="-457200">
              <a:buFont typeface="+mj-lt"/>
              <a:buAutoNum type="arabicPeriod"/>
            </a:pPr>
            <a:r>
              <a:rPr lang="ru-RU" dirty="0" smtClean="0"/>
              <a:t>личная </a:t>
            </a:r>
            <a:r>
              <a:rPr lang="ru-RU" dirty="0"/>
              <a:t>активность (работа, неоплачиваемый труд, отдых и т.п.), </a:t>
            </a:r>
            <a:endParaRPr lang="ru-RU" dirty="0" smtClean="0"/>
          </a:p>
          <a:p>
            <a:pPr marL="731520" lvl="1" indent="-457200">
              <a:buFont typeface="+mj-lt"/>
              <a:buAutoNum type="arabicPeriod"/>
            </a:pPr>
            <a:r>
              <a:rPr lang="ru-RU" dirty="0" smtClean="0"/>
              <a:t>политический </a:t>
            </a:r>
            <a:r>
              <a:rPr lang="ru-RU" dirty="0"/>
              <a:t>голос, участие, активность, </a:t>
            </a:r>
            <a:endParaRPr lang="ru-RU" dirty="0" smtClean="0"/>
          </a:p>
          <a:p>
            <a:pPr marL="731520" lvl="1" indent="-457200">
              <a:buFont typeface="+mj-lt"/>
              <a:buAutoNum type="arabicPeriod"/>
            </a:pPr>
            <a:r>
              <a:rPr lang="ru-RU" dirty="0" smtClean="0"/>
              <a:t>социальные </a:t>
            </a:r>
            <a:r>
              <a:rPr lang="ru-RU" dirty="0"/>
              <a:t>связи и отношения, </a:t>
            </a:r>
            <a:endParaRPr lang="ru-RU" dirty="0" smtClean="0"/>
          </a:p>
          <a:p>
            <a:pPr marL="731520" lvl="1" indent="-457200">
              <a:buFont typeface="+mj-lt"/>
              <a:buAutoNum type="arabicPeriod"/>
            </a:pPr>
            <a:r>
              <a:rPr lang="ru-RU" dirty="0" smtClean="0"/>
              <a:t>окружение </a:t>
            </a:r>
            <a:r>
              <a:rPr lang="ru-RU" dirty="0"/>
              <a:t>(в узком и широком смысле – т.е. в </a:t>
            </a:r>
            <a:r>
              <a:rPr lang="ru-RU" dirty="0" err="1"/>
              <a:t>т.ч</a:t>
            </a:r>
            <a:r>
              <a:rPr lang="ru-RU" dirty="0"/>
              <a:t>. экология, состояние окружающей среды; </a:t>
            </a:r>
            <a:r>
              <a:rPr lang="ru-RU" dirty="0" smtClean="0"/>
              <a:t>нынешняя </a:t>
            </a:r>
            <a:r>
              <a:rPr lang="ru-RU" dirty="0"/>
              <a:t>и будущая), </a:t>
            </a:r>
            <a:endParaRPr lang="ru-RU" dirty="0" smtClean="0"/>
          </a:p>
          <a:p>
            <a:pPr marL="731520" lvl="1" indent="-457200">
              <a:buFont typeface="+mj-lt"/>
              <a:buAutoNum type="arabicPeriod"/>
            </a:pPr>
            <a:r>
              <a:rPr lang="ru-RU" dirty="0" err="1" smtClean="0"/>
              <a:t>незщищенность</a:t>
            </a:r>
            <a:r>
              <a:rPr lang="ru-RU" dirty="0" smtClean="0"/>
              <a:t> </a:t>
            </a:r>
            <a:r>
              <a:rPr lang="ru-RU" dirty="0"/>
              <a:t>(личная физическая и экономическая безопасность).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224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168</TotalTime>
  <Words>979</Words>
  <Application>Microsoft Office PowerPoint</Application>
  <PresentationFormat>Экран (4:3)</PresentationFormat>
  <Paragraphs>124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Начальная</vt:lpstr>
      <vt:lpstr>Обзор теоретических подходов к определению и измерению качества жизни и  благополучия пожилых</vt:lpstr>
      <vt:lpstr>Мотивация исследования</vt:lpstr>
      <vt:lpstr>Целевая группа исследования</vt:lpstr>
      <vt:lpstr>Рамки исследования</vt:lpstr>
      <vt:lpstr>История вопроса</vt:lpstr>
      <vt:lpstr>Скандинавский подход к уровню жизни</vt:lpstr>
      <vt:lpstr>Американская традиция субъективного качества жизни</vt:lpstr>
      <vt:lpstr>Другие попытки определить КЖ</vt:lpstr>
      <vt:lpstr>Современные подходы к изучению качества жизни</vt:lpstr>
      <vt:lpstr>Основные подходы к определению КЖ в старости (Walker &amp; Mollenkopf 2007)</vt:lpstr>
      <vt:lpstr>Концептуальная модель детерминант субъективного благополучия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теоретических подходов к определению и измерению качества жизни и  благополучия пожилых</dc:title>
  <dc:creator>Oxana Sinyavskaya</dc:creator>
  <cp:lastModifiedBy>Шепелева Елена</cp:lastModifiedBy>
  <cp:revision>17</cp:revision>
  <cp:lastPrinted>2017-06-27T12:00:13Z</cp:lastPrinted>
  <dcterms:created xsi:type="dcterms:W3CDTF">2017-06-27T09:13:43Z</dcterms:created>
  <dcterms:modified xsi:type="dcterms:W3CDTF">2017-06-29T08:31:17Z</dcterms:modified>
</cp:coreProperties>
</file>