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omments/comment1.xml" ContentType="application/vnd.openxmlformats-officedocument.presentationml.comments+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rawings/drawing1.xml" ContentType="application/vnd.openxmlformats-officedocument.drawingml.chartshapes+xml"/>
  <Override PartName="/ppt/comments/comment2.xml" ContentType="application/vnd.openxmlformats-officedocument.presentationml.comments+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1.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notesSlides/notesSlide2.xml" ContentType="application/vnd.openxmlformats-officedocument.presentationml.notesSlide+xml"/>
  <Override PartName="/ppt/charts/chart2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Override PartName="/ppt/charts/colors8.xml" ContentType="application/vnd.ms-office.chartcolorstyle+xml"/>
  <Override PartName="/ppt/charts/style8.xml" ContentType="application/vnd.ms-office.chartstyle+xml"/>
  <Override PartName="/ppt/charts/colors9.xml" ContentType="application/vnd.ms-office.chartcolorstyle+xml"/>
  <Override PartName="/ppt/charts/style9.xml" ContentType="application/vnd.ms-office.chartstyle+xml"/>
  <Override PartName="/ppt/charts/colors10.xml" ContentType="application/vnd.ms-office.chartcolorstyle+xml"/>
  <Override PartName="/ppt/charts/style10.xml" ContentType="application/vnd.ms-office.chartstyle+xml"/>
  <Override PartName="/ppt/charts/colors11.xml" ContentType="application/vnd.ms-office.chartcolorstyle+xml"/>
  <Override PartName="/ppt/charts/style11.xml" ContentType="application/vnd.ms-office.chartstyle+xml"/>
  <Override PartName="/ppt/charts/colors12.xml" ContentType="application/vnd.ms-office.chartcolorstyle+xml"/>
  <Override PartName="/ppt/charts/style12.xml" ContentType="application/vnd.ms-office.chartstyle+xml"/>
  <Override PartName="/ppt/charts/colors13.xml" ContentType="application/vnd.ms-office.chartcolorstyle+xml"/>
  <Override PartName="/ppt/charts/style13.xml" ContentType="application/vnd.ms-office.chartstyle+xml"/>
  <Override PartName="/ppt/charts/colors14.xml" ContentType="application/vnd.ms-office.chartcolorstyle+xml"/>
  <Override PartName="/ppt/charts/style14.xml" ContentType="application/vnd.ms-office.chartstyle+xml"/>
  <Override PartName="/ppt/charts/colors15.xml" ContentType="application/vnd.ms-office.chartcolorstyle+xml"/>
  <Override PartName="/ppt/charts/style15.xml" ContentType="application/vnd.ms-office.chartstyle+xml"/>
  <Override PartName="/ppt/charts/colors16.xml" ContentType="application/vnd.ms-office.chartcolorstyle+xml"/>
  <Override PartName="/ppt/charts/style16.xml" ContentType="application/vnd.ms-office.chartstyle+xml"/>
  <Override PartName="/ppt/charts/colors17.xml" ContentType="application/vnd.ms-office.chartcolorstyle+xml"/>
  <Override PartName="/ppt/charts/style17.xml" ContentType="application/vnd.ms-office.chartstyle+xml"/>
  <Override PartName="/ppt/charts/colors18.xml" ContentType="application/vnd.ms-office.chartcolorstyle+xml"/>
  <Override PartName="/ppt/charts/style18.xml" ContentType="application/vnd.ms-office.chartstyle+xml"/>
  <Override PartName="/ppt/charts/colors19.xml" ContentType="application/vnd.ms-office.chartcolorstyle+xml"/>
  <Override PartName="/ppt/charts/style19.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sldIdLst>
    <p:sldId id="473" r:id="rId2"/>
    <p:sldId id="362" r:id="rId3"/>
    <p:sldId id="445" r:id="rId4"/>
    <p:sldId id="363" r:id="rId5"/>
    <p:sldId id="400" r:id="rId6"/>
    <p:sldId id="444" r:id="rId7"/>
    <p:sldId id="456" r:id="rId8"/>
    <p:sldId id="393" r:id="rId9"/>
    <p:sldId id="378" r:id="rId10"/>
    <p:sldId id="404" r:id="rId11"/>
    <p:sldId id="447" r:id="rId12"/>
    <p:sldId id="450" r:id="rId13"/>
    <p:sldId id="451" r:id="rId14"/>
    <p:sldId id="452" r:id="rId15"/>
    <p:sldId id="472" r:id="rId16"/>
    <p:sldId id="457" r:id="rId17"/>
    <p:sldId id="461" r:id="rId18"/>
    <p:sldId id="465" r:id="rId19"/>
    <p:sldId id="466" r:id="rId20"/>
    <p:sldId id="470" r:id="rId21"/>
    <p:sldId id="455" r:id="rId22"/>
    <p:sldId id="416" r:id="rId23"/>
    <p:sldId id="471" r:id="rId24"/>
    <p:sldId id="422" r:id="rId25"/>
    <p:sldId id="464" r:id="rId26"/>
    <p:sldId id="403" r:id="rId27"/>
    <p:sldId id="425" r:id="rId28"/>
    <p:sldId id="463" r:id="rId29"/>
    <p:sldId id="458" r:id="rId30"/>
    <p:sldId id="459" r:id="rId31"/>
    <p:sldId id="364" r:id="rId32"/>
  </p:sldIdLst>
  <p:sldSz cx="12192000" cy="6858000"/>
  <p:notesSz cx="6805613" cy="99393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gh" initials="s" lastIdx="5" clrIdx="0"/>
  <p:cmAuthor id="7" name="Użytkownik Microsoft Office" initials="Office [5]" lastIdx="1" clrIdx="7">
    <p:extLst/>
  </p:cmAuthor>
  <p:cmAuthor id="1" name="Pawel_S" initials="P" lastIdx="1" clrIdx="1"/>
  <p:cmAuthor id="2" name="Robert J. Palacios" initials="RJP" lastIdx="6" clrIdx="2">
    <p:extLst/>
  </p:cmAuthor>
  <p:cmAuthor id="3" name="Użytkownik Microsoft Office" initials="Office" lastIdx="1" clrIdx="3">
    <p:extLst/>
  </p:cmAuthor>
  <p:cmAuthor id="4" name="Użytkownik Microsoft Office" initials="Office [2]" lastIdx="1" clrIdx="4">
    <p:extLst/>
  </p:cmAuthor>
  <p:cmAuthor id="5" name="Użytkownik Microsoft Office" initials="Office [3]" lastIdx="1" clrIdx="5">
    <p:extLst/>
  </p:cmAuthor>
  <p:cmAuthor id="6" name="Użytkownik Microsoft Office" initials="Office [4]" lastIdx="1" clrIdx="6">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00"/>
    <a:srgbClr val="339966"/>
    <a:srgbClr val="00660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36" autoAdjust="0"/>
    <p:restoredTop sz="85994" autoAdjust="0"/>
  </p:normalViewPr>
  <p:slideViewPr>
    <p:cSldViewPr>
      <p:cViewPr>
        <p:scale>
          <a:sx n="85" d="100"/>
          <a:sy n="85" d="100"/>
        </p:scale>
        <p:origin x="-258" y="-6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7" d="100"/>
        <a:sy n="127"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Users\agnieszkachlon-dominczak\Dropbox\WB-Core%20Course\Sources\spr_exp_pens.xls" TargetMode="External"/></Relationships>
</file>

<file path=ppt/charts/_rels/chart10.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oleObject" Target="file:///\\Users\agnieszkachlon-dominczak\Dropbox\Projekt_CEE\WorldBankPresentation\PensionCoreCourse_2016\GG_debt%20and%20deficit_8EUcountries.xlsx" TargetMode="External"/></Relationships>
</file>

<file path=ppt/charts/_rels/chart11.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oleObject" Target="file:///\\Users\agnieszkachlon-dominczak\Dropbox\Projekt_CEE\WorldBankPresentation\PensionCoreCourse_2016\GG_debt%20and%20deficit_8EUcountries.xlsx" TargetMode="External"/></Relationships>
</file>

<file path=ppt/charts/_rels/chart12.xml.rels><?xml version="1.0" encoding="UTF-8" standalone="yes"?>
<Relationships xmlns="http://schemas.openxmlformats.org/package/2006/relationships"><Relationship Id="rId3" Type="http://schemas.microsoft.com/office/2011/relationships/chartStyle" Target="style11.xml"/><Relationship Id="rId2" Type="http://schemas.microsoft.com/office/2011/relationships/chartColorStyle" Target="colors11.xml"/><Relationship Id="rId1" Type="http://schemas.openxmlformats.org/officeDocument/2006/relationships/oleObject" Target="file:///\\Users\agnieszkachlon-dominczak\Dropbox\Projekt_CEE\WorldBankPresentation\PensionCoreCourse_2016\GG_debt%20and%20deficit_8EUcountries.xlsx" TargetMode="External"/></Relationships>
</file>

<file path=ppt/charts/_rels/chart13.xml.rels><?xml version="1.0" encoding="UTF-8" standalone="yes"?>
<Relationships xmlns="http://schemas.openxmlformats.org/package/2006/relationships"><Relationship Id="rId3" Type="http://schemas.microsoft.com/office/2011/relationships/chartStyle" Target="style12.xml"/><Relationship Id="rId2" Type="http://schemas.microsoft.com/office/2011/relationships/chartColorStyle" Target="colors12.xml"/><Relationship Id="rId1" Type="http://schemas.openxmlformats.org/officeDocument/2006/relationships/oleObject" Target="file:///\\Users\agnieszkachlon-dominczak\Dropbox\Projekt_CEE\WorldBankPresentation\PensionCoreCourse_2016\GG_debt%20and%20deficit_8EUcountries.xlsx" TargetMode="External"/></Relationships>
</file>

<file path=ppt/charts/_rels/chart14.xml.rels><?xml version="1.0" encoding="UTF-8" standalone="yes"?>
<Relationships xmlns="http://schemas.openxmlformats.org/package/2006/relationships"><Relationship Id="rId3" Type="http://schemas.microsoft.com/office/2011/relationships/chartStyle" Target="style13.xml"/><Relationship Id="rId2" Type="http://schemas.microsoft.com/office/2011/relationships/chartColorStyle" Target="colors13.xml"/><Relationship Id="rId1" Type="http://schemas.openxmlformats.org/officeDocument/2006/relationships/oleObject" Target="file:///\\Users\agnieszkachlon-dominczak\Dropbox\Projekt_CEE\zadanie%204\contribution_rates_full.xls" TargetMode="External"/></Relationships>
</file>

<file path=ppt/charts/_rels/chart15.xml.rels><?xml version="1.0" encoding="UTF-8" standalone="yes"?>
<Relationships xmlns="http://schemas.openxmlformats.org/package/2006/relationships"><Relationship Id="rId3" Type="http://schemas.microsoft.com/office/2011/relationships/chartStyle" Target="style14.xml"/><Relationship Id="rId2" Type="http://schemas.microsoft.com/office/2011/relationships/chartColorStyle" Target="colors14.xml"/><Relationship Id="rId1" Type="http://schemas.openxmlformats.org/officeDocument/2006/relationships/oleObject" Target="file:///\\Users\agnieszkachlon-dominczak\Dropbox\Projekt_CEE\zadanie%204\contribution_rates_full.xls" TargetMode="External"/></Relationships>
</file>

<file path=ppt/charts/_rels/chart16.xml.rels><?xml version="1.0" encoding="UTF-8" standalone="yes"?>
<Relationships xmlns="http://schemas.openxmlformats.org/package/2006/relationships"><Relationship Id="rId3" Type="http://schemas.microsoft.com/office/2011/relationships/chartStyle" Target="style15.xml"/><Relationship Id="rId2" Type="http://schemas.microsoft.com/office/2011/relationships/chartColorStyle" Target="colors15.xml"/><Relationship Id="rId1" Type="http://schemas.openxmlformats.org/officeDocument/2006/relationships/oleObject" Target="file:///\\Users\agnieszkachlon-dominczak\Dropbox\Projekt_CEE\zadanie%204\contribution_rates_full.xls" TargetMode="External"/></Relationships>
</file>

<file path=ppt/charts/_rels/chart17.xml.rels><?xml version="1.0" encoding="UTF-8" standalone="yes"?>
<Relationships xmlns="http://schemas.openxmlformats.org/package/2006/relationships"><Relationship Id="rId3" Type="http://schemas.microsoft.com/office/2011/relationships/chartStyle" Target="style16.xml"/><Relationship Id="rId2" Type="http://schemas.microsoft.com/office/2011/relationships/chartColorStyle" Target="colors16.xml"/><Relationship Id="rId1" Type="http://schemas.openxmlformats.org/officeDocument/2006/relationships/oleObject" Target="file:///\\Users\agnieszkachlon-dominczak\Dropbox\Projekt_CEE\zadanie%204\contribution_rates_full.xls" TargetMode="External"/></Relationships>
</file>

<file path=ppt/charts/_rels/chart18.xml.rels><?xml version="1.0" encoding="UTF-8" standalone="yes"?>
<Relationships xmlns="http://schemas.openxmlformats.org/package/2006/relationships"><Relationship Id="rId3" Type="http://schemas.microsoft.com/office/2011/relationships/chartStyle" Target="style17.xml"/><Relationship Id="rId2" Type="http://schemas.microsoft.com/office/2011/relationships/chartColorStyle" Target="colors17.xml"/><Relationship Id="rId1" Type="http://schemas.openxmlformats.org/officeDocument/2006/relationships/oleObject" Target="file:///\\Users\agnieszkachlon-dominczak\Dropbox\Projekt_CEE\zadanie%204\contribution_rates_full.xls" TargetMode="External"/></Relationships>
</file>

<file path=ppt/charts/_rels/chart19.xml.rels><?xml version="1.0" encoding="UTF-8" standalone="yes"?>
<Relationships xmlns="http://schemas.openxmlformats.org/package/2006/relationships"><Relationship Id="rId3" Type="http://schemas.microsoft.com/office/2011/relationships/chartStyle" Target="style18.xml"/><Relationship Id="rId2" Type="http://schemas.microsoft.com/office/2011/relationships/chartColorStyle" Target="colors18.xml"/><Relationship Id="rId1" Type="http://schemas.openxmlformats.org/officeDocument/2006/relationships/oleObject" Target="file:///\\Users\agnieszkachlon-dominczak\Dropbox\Projekt_CEE\zadanie%204\contribution_rates_full.xls"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Skoroszyt3" TargetMode="External"/></Relationships>
</file>

<file path=ppt/charts/_rels/chart20.xml.rels><?xml version="1.0" encoding="UTF-8" standalone="yes"?>
<Relationships xmlns="http://schemas.openxmlformats.org/package/2006/relationships"><Relationship Id="rId3" Type="http://schemas.microsoft.com/office/2011/relationships/chartStyle" Target="style19.xml"/><Relationship Id="rId2" Type="http://schemas.microsoft.com/office/2011/relationships/chartColorStyle" Target="colors19.xml"/><Relationship Id="rId1" Type="http://schemas.openxmlformats.org/officeDocument/2006/relationships/oleObject" Target="file:///\\Users\agnieszkachlon-dominczak\Dropbox\Projekt_CEE\zadanie%204\contribution_rates_full.xls"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Skoroszyt3"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Skoroszyt3"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Macintosh%20HD:Users:agnieszkachlon-dominczak:Documents:Kamila_NCN:ternaryplot_example.xlsx" TargetMode="External"/></Relationships>
</file>

<file path=ppt/charts/_rels/chart6.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Users\agnieszkachlon-dominczak\Dropbox\Projekt_CEE\WorldBankPresentation\PensionCoreCourse_2016\GG_debt%20and%20deficit_8EUcountries.xlsx" TargetMode="External"/></Relationships>
</file>

<file path=ppt/charts/_rels/chart7.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file:///\\Users\agnieszkachlon-dominczak\Dropbox\Projekt_CEE\WorldBankPresentation\PensionCoreCourse_2016\GG_debt%20and%20deficit_8EUcountries.xlsx" TargetMode="External"/></Relationships>
</file>

<file path=ppt/charts/_rels/chart8.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file:///\\Users\agnieszkachlon-dominczak\Dropbox\Projekt_CEE\WorldBankPresentation\PensionCoreCourse_2016\GG_debt%20and%20deficit_8EUcountries.xlsx" TargetMode="External"/></Relationships>
</file>

<file path=ppt/charts/_rels/chart9.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oleObject" Target="file:///\\Users\agnieszkachlon-dominczak\Dropbox\Projekt_CEE\WorldBankPresentation\PensionCoreCourse_2016\GG_debt%20and%20deficit_8EUcountri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4.7579232283464598E-2"/>
          <c:y val="3.9060742407199103E-2"/>
          <c:w val="0.88242076771653499"/>
          <c:h val="0.77040661583968695"/>
        </c:manualLayout>
      </c:layout>
      <c:lineChart>
        <c:grouping val="standard"/>
        <c:varyColors val="0"/>
        <c:ser>
          <c:idx val="0"/>
          <c:order val="0"/>
          <c:tx>
            <c:strRef>
              <c:f>Data!$A$12</c:f>
              <c:strCache>
                <c:ptCount val="1"/>
                <c:pt idx="0">
                  <c:v>EU 25</c:v>
                </c:pt>
              </c:strCache>
            </c:strRef>
          </c:tx>
          <c:spPr>
            <a:ln w="28575" cap="rnd">
              <a:solidFill>
                <a:srgbClr val="FF0000"/>
              </a:solidFill>
              <a:round/>
            </a:ln>
            <a:effectLst/>
          </c:spPr>
          <c:marker>
            <c:symbol val="circle"/>
            <c:size val="5"/>
            <c:spPr>
              <a:solidFill>
                <a:schemeClr val="accent1">
                  <a:shade val="44000"/>
                </a:schemeClr>
              </a:solidFill>
              <a:ln w="9525">
                <a:solidFill>
                  <a:schemeClr val="accent1">
                    <a:shade val="44000"/>
                  </a:schemeClr>
                </a:solidFill>
              </a:ln>
              <a:effectLst/>
            </c:spPr>
          </c:marker>
          <c:dLbls>
            <c:dLbl>
              <c:idx val="16"/>
              <c:layout>
                <c:manualLayout>
                  <c:x val="1.25000000000018E-3"/>
                  <c:y val="0"/>
                </c:manualLayout>
              </c:layout>
              <c:tx>
                <c:rich>
                  <a:bodyPr/>
                  <a:lstStyle/>
                  <a:p>
                    <a:r>
                      <a:rPr lang="hr-HR"/>
                      <a:t>EU 25</a:t>
                    </a:r>
                    <a:fld id="{726942CE-0B5E-8F45-B76D-F1EEC5980C81}" type="VALUE">
                      <a:rPr lang="hr-HR" smtClean="0"/>
                      <a:pPr/>
                      <a:t>[VALUE]</a:t>
                    </a:fld>
                    <a:endParaRPr lang="hr-H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2C30-4807-B62C-41EA712B46E4}"/>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ru-RU"/>
              </a:p>
            </c:txPr>
            <c:dLblPos val="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Data!$B$11:$R$11</c:f>
              <c:strCache>
                <c:ptCount val="17"/>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strCache>
            </c:strRef>
          </c:cat>
          <c:val>
            <c:numRef>
              <c:f>Data!$B$12:$R$12</c:f>
              <c:numCache>
                <c:formatCode>General</c:formatCode>
                <c:ptCount val="17"/>
                <c:pt idx="2" formatCode="#,##0.0">
                  <c:v>8.3000000000000007</c:v>
                </c:pt>
                <c:pt idx="3" formatCode="#,##0.0">
                  <c:v>8.3000000000000007</c:v>
                </c:pt>
                <c:pt idx="4" formatCode="#,##0.0">
                  <c:v>8.3000000000000007</c:v>
                </c:pt>
                <c:pt idx="5" formatCode="#,##0.0">
                  <c:v>8.4</c:v>
                </c:pt>
                <c:pt idx="6" formatCode="#,##0.0">
                  <c:v>8.4</c:v>
                </c:pt>
                <c:pt idx="7" formatCode="#,##0.0">
                  <c:v>8.1999999999999993</c:v>
                </c:pt>
                <c:pt idx="8" formatCode="#,##0.0">
                  <c:v>8.1</c:v>
                </c:pt>
                <c:pt idx="9" formatCode="#,##0.0">
                  <c:v>8.1999999999999993</c:v>
                </c:pt>
                <c:pt idx="10" formatCode="#,##0.0">
                  <c:v>8.4</c:v>
                </c:pt>
                <c:pt idx="11" formatCode="#,##0.0">
                  <c:v>9.1</c:v>
                </c:pt>
                <c:pt idx="12" formatCode="#,##0.0">
                  <c:v>9.1999999999999993</c:v>
                </c:pt>
                <c:pt idx="13" formatCode="#,##0.0">
                  <c:v>9.3000000000000007</c:v>
                </c:pt>
                <c:pt idx="14" formatCode="#,##0.0">
                  <c:v>9.6</c:v>
                </c:pt>
                <c:pt idx="15" formatCode="#,##0.0">
                  <c:v>9.8000000000000007</c:v>
                </c:pt>
                <c:pt idx="16" formatCode="#,##0.0">
                  <c:v>9.9</c:v>
                </c:pt>
              </c:numCache>
            </c:numRef>
          </c:val>
          <c:smooth val="0"/>
          <c:extLst xmlns:c16r2="http://schemas.microsoft.com/office/drawing/2015/06/chart">
            <c:ext xmlns:c16="http://schemas.microsoft.com/office/drawing/2014/chart" uri="{C3380CC4-5D6E-409C-BE32-E72D297353CC}">
              <c16:uniqueId val="{00000001-2C30-4807-B62C-41EA712B46E4}"/>
            </c:ext>
          </c:extLst>
        </c:ser>
        <c:ser>
          <c:idx val="2"/>
          <c:order val="1"/>
          <c:tx>
            <c:strRef>
              <c:f>Data!$A$14</c:f>
              <c:strCache>
                <c:ptCount val="1"/>
                <c:pt idx="0">
                  <c:v>BG</c:v>
                </c:pt>
              </c:strCache>
            </c:strRef>
          </c:tx>
          <c:spPr>
            <a:ln w="28575" cap="rnd">
              <a:solidFill>
                <a:schemeClr val="accent1">
                  <a:shade val="72000"/>
                </a:schemeClr>
              </a:solidFill>
              <a:round/>
            </a:ln>
            <a:effectLst/>
          </c:spPr>
          <c:marker>
            <c:symbol val="circle"/>
            <c:size val="5"/>
            <c:spPr>
              <a:solidFill>
                <a:schemeClr val="accent1">
                  <a:shade val="72000"/>
                </a:schemeClr>
              </a:solidFill>
              <a:ln w="9525">
                <a:solidFill>
                  <a:schemeClr val="accent1">
                    <a:shade val="72000"/>
                  </a:schemeClr>
                </a:solidFill>
              </a:ln>
              <a:effectLst/>
            </c:spPr>
          </c:marker>
          <c:dLbls>
            <c:delete val="1"/>
          </c:dLbls>
          <c:cat>
            <c:strRef>
              <c:f>Data!$B$11:$R$11</c:f>
              <c:strCache>
                <c:ptCount val="17"/>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strCache>
            </c:strRef>
          </c:cat>
          <c:val>
            <c:numRef>
              <c:f>Data!$B$14:$R$14</c:f>
              <c:numCache>
                <c:formatCode>General</c:formatCode>
                <c:ptCount val="17"/>
                <c:pt idx="7" formatCode="#,##0.0">
                  <c:v>5.4</c:v>
                </c:pt>
                <c:pt idx="8" formatCode="#,##0.0">
                  <c:v>5.2</c:v>
                </c:pt>
                <c:pt idx="9" formatCode="#,##0.0">
                  <c:v>4.8</c:v>
                </c:pt>
                <c:pt idx="10" formatCode="#,##0.0">
                  <c:v>5</c:v>
                </c:pt>
                <c:pt idx="11" formatCode="#,##0.0">
                  <c:v>6.2</c:v>
                </c:pt>
                <c:pt idx="12" formatCode="#,##0.0">
                  <c:v>6.6</c:v>
                </c:pt>
                <c:pt idx="13" formatCode="#,##0.0">
                  <c:v>6.2</c:v>
                </c:pt>
                <c:pt idx="14" formatCode="#,##0.0">
                  <c:v>6.1</c:v>
                </c:pt>
                <c:pt idx="15" formatCode="#,##0.0">
                  <c:v>6.5</c:v>
                </c:pt>
                <c:pt idx="16" formatCode="#,##0.0">
                  <c:v>6.8</c:v>
                </c:pt>
              </c:numCache>
            </c:numRef>
          </c:val>
          <c:smooth val="0"/>
          <c:extLst xmlns:c16r2="http://schemas.microsoft.com/office/drawing/2015/06/chart">
            <c:ext xmlns:c16="http://schemas.microsoft.com/office/drawing/2014/chart" uri="{C3380CC4-5D6E-409C-BE32-E72D297353CC}">
              <c16:uniqueId val="{00000002-2C30-4807-B62C-41EA712B46E4}"/>
            </c:ext>
          </c:extLst>
        </c:ser>
        <c:ser>
          <c:idx val="3"/>
          <c:order val="2"/>
          <c:tx>
            <c:strRef>
              <c:f>Data!$A$15</c:f>
              <c:strCache>
                <c:ptCount val="1"/>
                <c:pt idx="0">
                  <c:v>EE</c:v>
                </c:pt>
              </c:strCache>
            </c:strRef>
          </c:tx>
          <c:spPr>
            <a:ln w="28575" cap="rnd">
              <a:solidFill>
                <a:schemeClr val="accent1">
                  <a:shade val="86000"/>
                </a:schemeClr>
              </a:solidFill>
              <a:round/>
            </a:ln>
            <a:effectLst/>
          </c:spPr>
          <c:marker>
            <c:symbol val="circle"/>
            <c:size val="5"/>
            <c:spPr>
              <a:solidFill>
                <a:schemeClr val="accent1">
                  <a:shade val="86000"/>
                </a:schemeClr>
              </a:solidFill>
              <a:ln w="9525">
                <a:solidFill>
                  <a:schemeClr val="accent1">
                    <a:shade val="86000"/>
                  </a:schemeClr>
                </a:solidFill>
              </a:ln>
              <a:effectLst/>
            </c:spPr>
          </c:marker>
          <c:dLbls>
            <c:dLbl>
              <c:idx val="16"/>
              <c:layout/>
              <c:tx>
                <c:rich>
                  <a:bodyPr/>
                  <a:lstStyle/>
                  <a:p>
                    <a:r>
                      <a:rPr lang="hr-HR" dirty="0"/>
                      <a:t>EE </a:t>
                    </a:r>
                    <a:fld id="{589BD16F-3EBD-2247-9CFF-BD1B775DA22C}" type="VALUE">
                      <a:rPr lang="hr-HR" smtClean="0"/>
                      <a:pPr/>
                      <a:t>[VALUE]</a:t>
                    </a:fld>
                    <a:endParaRPr lang="hr-HR" dirty="0"/>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2C30-4807-B62C-41EA712B46E4}"/>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ru-RU"/>
              </a:p>
            </c:txPr>
            <c:dLblPos val="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Data!$B$11:$R$11</c:f>
              <c:strCache>
                <c:ptCount val="17"/>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strCache>
            </c:strRef>
          </c:cat>
          <c:val>
            <c:numRef>
              <c:f>Data!$B$15:$R$15</c:f>
              <c:numCache>
                <c:formatCode>#,##0.0</c:formatCode>
                <c:ptCount val="17"/>
                <c:pt idx="1">
                  <c:v>6.3</c:v>
                </c:pt>
                <c:pt idx="2">
                  <c:v>5.6</c:v>
                </c:pt>
                <c:pt idx="3">
                  <c:v>4.3</c:v>
                </c:pt>
                <c:pt idx="4">
                  <c:v>4.3</c:v>
                </c:pt>
                <c:pt idx="5">
                  <c:v>4.3</c:v>
                </c:pt>
                <c:pt idx="6">
                  <c:v>4.3</c:v>
                </c:pt>
                <c:pt idx="7">
                  <c:v>4.0999999999999996</c:v>
                </c:pt>
                <c:pt idx="8">
                  <c:v>4.0999999999999996</c:v>
                </c:pt>
                <c:pt idx="9">
                  <c:v>3.9</c:v>
                </c:pt>
                <c:pt idx="10">
                  <c:v>4.7</c:v>
                </c:pt>
                <c:pt idx="11">
                  <c:v>5.9</c:v>
                </c:pt>
                <c:pt idx="12">
                  <c:v>6.5</c:v>
                </c:pt>
                <c:pt idx="13">
                  <c:v>5</c:v>
                </c:pt>
                <c:pt idx="14">
                  <c:v>4.8</c:v>
                </c:pt>
                <c:pt idx="15">
                  <c:v>4.8</c:v>
                </c:pt>
                <c:pt idx="16">
                  <c:v>4.8</c:v>
                </c:pt>
              </c:numCache>
            </c:numRef>
          </c:val>
          <c:smooth val="0"/>
          <c:extLst xmlns:c16r2="http://schemas.microsoft.com/office/drawing/2015/06/chart">
            <c:ext xmlns:c16="http://schemas.microsoft.com/office/drawing/2014/chart" uri="{C3380CC4-5D6E-409C-BE32-E72D297353CC}">
              <c16:uniqueId val="{00000004-2C30-4807-B62C-41EA712B46E4}"/>
            </c:ext>
          </c:extLst>
        </c:ser>
        <c:ser>
          <c:idx val="4"/>
          <c:order val="3"/>
          <c:tx>
            <c:strRef>
              <c:f>Data!$A$16</c:f>
              <c:strCache>
                <c:ptCount val="1"/>
                <c:pt idx="0">
                  <c:v>LV</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elete val="1"/>
          </c:dLbls>
          <c:cat>
            <c:strRef>
              <c:f>Data!$B$11:$R$11</c:f>
              <c:strCache>
                <c:ptCount val="17"/>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strCache>
            </c:strRef>
          </c:cat>
          <c:val>
            <c:numRef>
              <c:f>Data!$B$16:$R$16</c:f>
              <c:numCache>
                <c:formatCode>#,##0.0</c:formatCode>
                <c:ptCount val="17"/>
                <c:pt idx="0">
                  <c:v>8.1</c:v>
                </c:pt>
                <c:pt idx="1">
                  <c:v>8.9</c:v>
                </c:pt>
                <c:pt idx="2">
                  <c:v>8</c:v>
                </c:pt>
                <c:pt idx="3">
                  <c:v>7.2</c:v>
                </c:pt>
                <c:pt idx="4">
                  <c:v>6.8</c:v>
                </c:pt>
                <c:pt idx="5">
                  <c:v>6.1</c:v>
                </c:pt>
                <c:pt idx="6">
                  <c:v>5.5</c:v>
                </c:pt>
                <c:pt idx="7">
                  <c:v>5.0999999999999996</c:v>
                </c:pt>
                <c:pt idx="8">
                  <c:v>4.8</c:v>
                </c:pt>
                <c:pt idx="9">
                  <c:v>4.2</c:v>
                </c:pt>
                <c:pt idx="10">
                  <c:v>4.8</c:v>
                </c:pt>
                <c:pt idx="11">
                  <c:v>7.1</c:v>
                </c:pt>
                <c:pt idx="12">
                  <c:v>8.6999999999999993</c:v>
                </c:pt>
                <c:pt idx="13">
                  <c:v>7.5</c:v>
                </c:pt>
                <c:pt idx="14">
                  <c:v>7.1</c:v>
                </c:pt>
                <c:pt idx="15">
                  <c:v>7.1</c:v>
                </c:pt>
                <c:pt idx="16">
                  <c:v>6.8</c:v>
                </c:pt>
              </c:numCache>
            </c:numRef>
          </c:val>
          <c:smooth val="0"/>
          <c:extLst xmlns:c16r2="http://schemas.microsoft.com/office/drawing/2015/06/chart">
            <c:ext xmlns:c16="http://schemas.microsoft.com/office/drawing/2014/chart" uri="{C3380CC4-5D6E-409C-BE32-E72D297353CC}">
              <c16:uniqueId val="{00000005-2C30-4807-B62C-41EA712B46E4}"/>
            </c:ext>
          </c:extLst>
        </c:ser>
        <c:ser>
          <c:idx val="5"/>
          <c:order val="4"/>
          <c:tx>
            <c:strRef>
              <c:f>Data!$A$17</c:f>
              <c:strCache>
                <c:ptCount val="1"/>
                <c:pt idx="0">
                  <c:v>LT</c:v>
                </c:pt>
              </c:strCache>
            </c:strRef>
          </c:tx>
          <c:spPr>
            <a:ln w="28575" cap="rnd">
              <a:solidFill>
                <a:schemeClr val="accent1">
                  <a:tint val="86000"/>
                </a:schemeClr>
              </a:solidFill>
              <a:round/>
            </a:ln>
            <a:effectLst/>
          </c:spPr>
          <c:marker>
            <c:symbol val="circle"/>
            <c:size val="5"/>
            <c:spPr>
              <a:solidFill>
                <a:schemeClr val="accent1">
                  <a:tint val="86000"/>
                </a:schemeClr>
              </a:solidFill>
              <a:ln w="9525">
                <a:solidFill>
                  <a:schemeClr val="accent1">
                    <a:tint val="86000"/>
                  </a:schemeClr>
                </a:solidFill>
              </a:ln>
              <a:effectLst/>
            </c:spPr>
          </c:marker>
          <c:dLbls>
            <c:dLbl>
              <c:idx val="16"/>
              <c:layout/>
              <c:tx>
                <c:rich>
                  <a:bodyPr/>
                  <a:lstStyle/>
                  <a:p>
                    <a:r>
                      <a:rPr lang="nb-NO" dirty="0"/>
                      <a:t> LT</a:t>
                    </a:r>
                    <a:r>
                      <a:rPr lang="nb-NO" baseline="0" dirty="0"/>
                      <a:t> </a:t>
                    </a:r>
                    <a:fld id="{BF1A5A1E-0313-2040-BD88-0319920C09FB}" type="VALUE">
                      <a:rPr lang="nb-NO" smtClean="0"/>
                      <a:pPr/>
                      <a:t>[VALUE]</a:t>
                    </a:fld>
                    <a:endParaRPr lang="nb-NO" baseline="0" dirty="0"/>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2C30-4807-B62C-41EA712B46E4}"/>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ru-RU"/>
              </a:p>
            </c:txPr>
            <c:dLblPos val="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Data!$B$11:$R$11</c:f>
              <c:strCache>
                <c:ptCount val="17"/>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strCache>
            </c:strRef>
          </c:cat>
          <c:val>
            <c:numRef>
              <c:f>Data!$B$17:$R$17</c:f>
              <c:numCache>
                <c:formatCode>#,##0.0</c:formatCode>
                <c:ptCount val="17"/>
                <c:pt idx="0">
                  <c:v>5.9</c:v>
                </c:pt>
                <c:pt idx="1">
                  <c:v>6.7</c:v>
                </c:pt>
                <c:pt idx="2">
                  <c:v>6.3</c:v>
                </c:pt>
                <c:pt idx="3">
                  <c:v>5.8</c:v>
                </c:pt>
                <c:pt idx="4">
                  <c:v>5.5</c:v>
                </c:pt>
                <c:pt idx="5">
                  <c:v>5.2</c:v>
                </c:pt>
                <c:pt idx="6">
                  <c:v>5.0999999999999996</c:v>
                </c:pt>
                <c:pt idx="7">
                  <c:v>5</c:v>
                </c:pt>
                <c:pt idx="8">
                  <c:v>4.8</c:v>
                </c:pt>
                <c:pt idx="9">
                  <c:v>4.9000000000000004</c:v>
                </c:pt>
                <c:pt idx="10">
                  <c:v>5.6</c:v>
                </c:pt>
                <c:pt idx="11">
                  <c:v>7.3</c:v>
                </c:pt>
                <c:pt idx="12">
                  <c:v>6.5</c:v>
                </c:pt>
                <c:pt idx="13">
                  <c:v>5.9</c:v>
                </c:pt>
                <c:pt idx="14">
                  <c:v>5.9</c:v>
                </c:pt>
                <c:pt idx="15">
                  <c:v>5.7</c:v>
                </c:pt>
                <c:pt idx="16">
                  <c:v>5.4</c:v>
                </c:pt>
              </c:numCache>
            </c:numRef>
          </c:val>
          <c:smooth val="0"/>
          <c:extLst xmlns:c16r2="http://schemas.microsoft.com/office/drawing/2015/06/chart">
            <c:ext xmlns:c16="http://schemas.microsoft.com/office/drawing/2014/chart" uri="{C3380CC4-5D6E-409C-BE32-E72D297353CC}">
              <c16:uniqueId val="{00000007-2C30-4807-B62C-41EA712B46E4}"/>
            </c:ext>
          </c:extLst>
        </c:ser>
        <c:ser>
          <c:idx val="6"/>
          <c:order val="5"/>
          <c:tx>
            <c:strRef>
              <c:f>Data!$A$18</c:f>
              <c:strCache>
                <c:ptCount val="1"/>
                <c:pt idx="0">
                  <c:v>HU</c:v>
                </c:pt>
              </c:strCache>
            </c:strRef>
          </c:tx>
          <c:spPr>
            <a:ln w="28575" cap="rnd">
              <a:solidFill>
                <a:schemeClr val="accent1">
                  <a:tint val="72000"/>
                </a:schemeClr>
              </a:solidFill>
              <a:round/>
            </a:ln>
            <a:effectLst/>
          </c:spPr>
          <c:marker>
            <c:symbol val="circle"/>
            <c:size val="5"/>
            <c:spPr>
              <a:solidFill>
                <a:schemeClr val="accent1">
                  <a:tint val="72000"/>
                </a:schemeClr>
              </a:solidFill>
              <a:ln w="9525">
                <a:solidFill>
                  <a:schemeClr val="accent1">
                    <a:tint val="72000"/>
                  </a:schemeClr>
                </a:solidFill>
              </a:ln>
              <a:effectLst/>
            </c:spPr>
          </c:marker>
          <c:dLbls>
            <c:dLbl>
              <c:idx val="16"/>
              <c:layout>
                <c:manualLayout>
                  <c:x val="1.6250000000000001E-2"/>
                  <c:y val="-3.4391534391534397E-2"/>
                </c:manualLayout>
              </c:layout>
              <c:tx>
                <c:rich>
                  <a:bodyPr/>
                  <a:lstStyle/>
                  <a:p>
                    <a:r>
                      <a:rPr lang="hr-HR"/>
                      <a:t>HU </a:t>
                    </a:r>
                    <a:fld id="{D9135CD2-168E-8146-B606-6F56A3B181D8}" type="VALUE">
                      <a:rPr lang="hr-HR" smtClean="0"/>
                      <a:pPr/>
                      <a:t>[VALUE]</a:t>
                    </a:fld>
                    <a:endParaRPr lang="hr-H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2C30-4807-B62C-41EA712B46E4}"/>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ru-RU"/>
              </a:p>
            </c:txPr>
            <c:dLblPos val="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Data!$B$11:$R$11</c:f>
              <c:strCache>
                <c:ptCount val="17"/>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strCache>
            </c:strRef>
          </c:cat>
          <c:val>
            <c:numRef>
              <c:f>Data!$B$18:$R$18</c:f>
              <c:numCache>
                <c:formatCode>#,##0.0</c:formatCode>
                <c:ptCount val="17"/>
                <c:pt idx="1">
                  <c:v>6</c:v>
                </c:pt>
                <c:pt idx="2">
                  <c:v>5.8</c:v>
                </c:pt>
                <c:pt idx="3">
                  <c:v>5.7</c:v>
                </c:pt>
                <c:pt idx="4">
                  <c:v>5.8</c:v>
                </c:pt>
                <c:pt idx="5">
                  <c:v>6</c:v>
                </c:pt>
                <c:pt idx="6">
                  <c:v>5.9</c:v>
                </c:pt>
                <c:pt idx="7">
                  <c:v>6.1</c:v>
                </c:pt>
                <c:pt idx="8">
                  <c:v>6.1</c:v>
                </c:pt>
                <c:pt idx="9">
                  <c:v>6.3</c:v>
                </c:pt>
                <c:pt idx="10">
                  <c:v>6.6</c:v>
                </c:pt>
                <c:pt idx="11">
                  <c:v>6.7</c:v>
                </c:pt>
                <c:pt idx="12">
                  <c:v>6.9</c:v>
                </c:pt>
                <c:pt idx="13">
                  <c:v>7.1</c:v>
                </c:pt>
                <c:pt idx="14">
                  <c:v>7.6</c:v>
                </c:pt>
                <c:pt idx="15">
                  <c:v>7.7</c:v>
                </c:pt>
                <c:pt idx="16">
                  <c:v>7.3</c:v>
                </c:pt>
              </c:numCache>
            </c:numRef>
          </c:val>
          <c:smooth val="0"/>
          <c:extLst xmlns:c16r2="http://schemas.microsoft.com/office/drawing/2015/06/chart">
            <c:ext xmlns:c16="http://schemas.microsoft.com/office/drawing/2014/chart" uri="{C3380CC4-5D6E-409C-BE32-E72D297353CC}">
              <c16:uniqueId val="{00000009-2C30-4807-B62C-41EA712B46E4}"/>
            </c:ext>
          </c:extLst>
        </c:ser>
        <c:ser>
          <c:idx val="7"/>
          <c:order val="6"/>
          <c:tx>
            <c:strRef>
              <c:f>Data!$A$19</c:f>
              <c:strCache>
                <c:ptCount val="1"/>
                <c:pt idx="0">
                  <c:v>PL</c:v>
                </c:pt>
              </c:strCache>
            </c:strRef>
          </c:tx>
          <c:spPr>
            <a:ln w="28575" cap="rnd">
              <a:solidFill>
                <a:schemeClr val="accent1">
                  <a:tint val="58000"/>
                </a:schemeClr>
              </a:solidFill>
              <a:round/>
            </a:ln>
            <a:effectLst/>
          </c:spPr>
          <c:marker>
            <c:symbol val="circle"/>
            <c:size val="5"/>
            <c:spPr>
              <a:solidFill>
                <a:schemeClr val="accent1">
                  <a:tint val="58000"/>
                </a:schemeClr>
              </a:solidFill>
              <a:ln w="9525">
                <a:solidFill>
                  <a:schemeClr val="accent1">
                    <a:tint val="58000"/>
                  </a:schemeClr>
                </a:solidFill>
              </a:ln>
              <a:effectLst/>
            </c:spPr>
          </c:marker>
          <c:dLbls>
            <c:dLbl>
              <c:idx val="16"/>
              <c:layout>
                <c:manualLayout>
                  <c:x val="0.01"/>
                  <c:y val="-6.6137566137566106E-2"/>
                </c:manualLayout>
              </c:layout>
              <c:tx>
                <c:rich>
                  <a:bodyPr/>
                  <a:lstStyle/>
                  <a:p>
                    <a:r>
                      <a:rPr lang="pl-PL"/>
                      <a:t>PL </a:t>
                    </a:r>
                    <a:fld id="{837D94C4-4A25-474B-ADCB-E4BF1350AD31}" type="VALUE">
                      <a:rPr lang="pl-PL" smtClean="0"/>
                      <a:pPr/>
                      <a:t>[VALUE]</a:t>
                    </a:fld>
                    <a:endParaRPr lang="pl-PL"/>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2C30-4807-B62C-41EA712B46E4}"/>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ru-RU"/>
              </a:p>
            </c:txPr>
            <c:dLblPos val="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Data!$B$11:$R$11</c:f>
              <c:strCache>
                <c:ptCount val="17"/>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strCache>
            </c:strRef>
          </c:cat>
          <c:val>
            <c:numRef>
              <c:f>Data!$B$19:$R$19</c:f>
              <c:numCache>
                <c:formatCode>General</c:formatCode>
                <c:ptCount val="17"/>
                <c:pt idx="2" formatCode="#,##0.0">
                  <c:v>6.6</c:v>
                </c:pt>
                <c:pt idx="3" formatCode="#,##0.0">
                  <c:v>7.1</c:v>
                </c:pt>
                <c:pt idx="4" formatCode="#,##0.0">
                  <c:v>7.2</c:v>
                </c:pt>
                <c:pt idx="5" formatCode="#,##0.0">
                  <c:v>7.2</c:v>
                </c:pt>
                <c:pt idx="6" formatCode="#,##0.0">
                  <c:v>6.9</c:v>
                </c:pt>
                <c:pt idx="7" formatCode="#,##0.0">
                  <c:v>6.6</c:v>
                </c:pt>
                <c:pt idx="8" formatCode="#,##0.0">
                  <c:v>6.7</c:v>
                </c:pt>
                <c:pt idx="9" formatCode="#,##0.0">
                  <c:v>6.3</c:v>
                </c:pt>
                <c:pt idx="10" formatCode="#,##0.0">
                  <c:v>6.4</c:v>
                </c:pt>
                <c:pt idx="11" formatCode="#,##0.0">
                  <c:v>6.8</c:v>
                </c:pt>
                <c:pt idx="12" formatCode="#,##0.0">
                  <c:v>6.9</c:v>
                </c:pt>
                <c:pt idx="13" formatCode="#,##0.0">
                  <c:v>6.9</c:v>
                </c:pt>
                <c:pt idx="14" formatCode="#,##0.0">
                  <c:v>7.4</c:v>
                </c:pt>
                <c:pt idx="15" formatCode="#,##0.0">
                  <c:v>7.9</c:v>
                </c:pt>
                <c:pt idx="16" formatCode="#,##0.0">
                  <c:v>7.9</c:v>
                </c:pt>
              </c:numCache>
            </c:numRef>
          </c:val>
          <c:smooth val="0"/>
          <c:extLst xmlns:c16r2="http://schemas.microsoft.com/office/drawing/2015/06/chart">
            <c:ext xmlns:c16="http://schemas.microsoft.com/office/drawing/2014/chart" uri="{C3380CC4-5D6E-409C-BE32-E72D297353CC}">
              <c16:uniqueId val="{0000000B-2C30-4807-B62C-41EA712B46E4}"/>
            </c:ext>
          </c:extLst>
        </c:ser>
        <c:ser>
          <c:idx val="8"/>
          <c:order val="7"/>
          <c:tx>
            <c:strRef>
              <c:f>Data!$A$20</c:f>
              <c:strCache>
                <c:ptCount val="1"/>
                <c:pt idx="0">
                  <c:v>RO</c:v>
                </c:pt>
              </c:strCache>
            </c:strRef>
          </c:tx>
          <c:spPr>
            <a:ln w="28575" cap="rnd">
              <a:solidFill>
                <a:schemeClr val="accent1">
                  <a:tint val="44000"/>
                </a:schemeClr>
              </a:solidFill>
              <a:round/>
            </a:ln>
            <a:effectLst/>
          </c:spPr>
          <c:marker>
            <c:symbol val="circle"/>
            <c:size val="5"/>
            <c:spPr>
              <a:solidFill>
                <a:schemeClr val="accent1">
                  <a:tint val="44000"/>
                </a:schemeClr>
              </a:solidFill>
              <a:ln w="9525">
                <a:solidFill>
                  <a:schemeClr val="accent1">
                    <a:tint val="44000"/>
                  </a:schemeClr>
                </a:solidFill>
              </a:ln>
              <a:effectLst/>
            </c:spPr>
          </c:marker>
          <c:dLbls>
            <c:dLbl>
              <c:idx val="16"/>
              <c:layout>
                <c:manualLayout>
                  <c:x val="-1.83331215475488E-16"/>
                  <c:y val="1.6584608764835099E-2"/>
                </c:manualLayout>
              </c:layout>
              <c:tx>
                <c:rich>
                  <a:bodyPr/>
                  <a:lstStyle/>
                  <a:p>
                    <a:r>
                      <a:rPr lang="en-US"/>
                      <a:t>BG, RO</a:t>
                    </a:r>
                    <a:r>
                      <a:rPr lang="en-US" baseline="0"/>
                      <a:t> </a:t>
                    </a:r>
                    <a:r>
                      <a:rPr lang="en-US"/>
                      <a:t> </a:t>
                    </a:r>
                    <a:fld id="{55447743-D92B-1B43-A085-ACCAF9AC9E47}" type="VALUE">
                      <a:rPr lang="mr-IN" smtClean="0"/>
                      <a:pPr/>
                      <a:t>[VALUE]</a:t>
                    </a:fld>
                    <a:endParaRPr lang="en-US"/>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2C30-4807-B62C-41EA712B46E4}"/>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ru-RU"/>
              </a:p>
            </c:txPr>
            <c:dLblPos val="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Data!$B$11:$R$11</c:f>
              <c:strCache>
                <c:ptCount val="17"/>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strCache>
            </c:strRef>
          </c:cat>
          <c:val>
            <c:numRef>
              <c:f>Data!$B$20:$R$20</c:f>
              <c:numCache>
                <c:formatCode>General</c:formatCode>
                <c:ptCount val="17"/>
                <c:pt idx="2" formatCode="#,##0.0">
                  <c:v>5.0999999999999996</c:v>
                </c:pt>
                <c:pt idx="3" formatCode="#,##0.0">
                  <c:v>5.0999999999999996</c:v>
                </c:pt>
                <c:pt idx="4" formatCode="#,##0.0">
                  <c:v>5.4</c:v>
                </c:pt>
                <c:pt idx="5" formatCode="#,##0.0">
                  <c:v>4.7</c:v>
                </c:pt>
                <c:pt idx="6" formatCode="#,##0.0">
                  <c:v>4.9000000000000004</c:v>
                </c:pt>
                <c:pt idx="7" formatCode="#,##0.0">
                  <c:v>4.9000000000000004</c:v>
                </c:pt>
                <c:pt idx="8" formatCode="#,##0.0">
                  <c:v>4.7</c:v>
                </c:pt>
                <c:pt idx="9" formatCode="#,##0.0">
                  <c:v>5.0999999999999996</c:v>
                </c:pt>
                <c:pt idx="10" formatCode="#,##0.0">
                  <c:v>5.9</c:v>
                </c:pt>
                <c:pt idx="11" formatCode="#,##0.0">
                  <c:v>7.3</c:v>
                </c:pt>
                <c:pt idx="12" formatCode="#,##0.0">
                  <c:v>7.4</c:v>
                </c:pt>
                <c:pt idx="13" formatCode="#,##0.0">
                  <c:v>7.3</c:v>
                </c:pt>
                <c:pt idx="14" formatCode="#,##0.0">
                  <c:v>7.1</c:v>
                </c:pt>
                <c:pt idx="15" formatCode="#,##0.0">
                  <c:v>6.9</c:v>
                </c:pt>
                <c:pt idx="16" formatCode="#,##0.0">
                  <c:v>6.9</c:v>
                </c:pt>
              </c:numCache>
            </c:numRef>
          </c:val>
          <c:smooth val="0"/>
          <c:extLst xmlns:c16r2="http://schemas.microsoft.com/office/drawing/2015/06/chart">
            <c:ext xmlns:c16="http://schemas.microsoft.com/office/drawing/2014/chart" uri="{C3380CC4-5D6E-409C-BE32-E72D297353CC}">
              <c16:uniqueId val="{0000000D-2C30-4807-B62C-41EA712B46E4}"/>
            </c:ext>
          </c:extLst>
        </c:ser>
        <c:dLbls>
          <c:dLblPos val="r"/>
          <c:showLegendKey val="0"/>
          <c:showVal val="1"/>
          <c:showCatName val="0"/>
          <c:showSerName val="0"/>
          <c:showPercent val="0"/>
          <c:showBubbleSize val="0"/>
        </c:dLbls>
        <c:marker val="1"/>
        <c:smooth val="0"/>
        <c:axId val="80930304"/>
        <c:axId val="32720000"/>
      </c:lineChart>
      <c:catAx>
        <c:axId val="80930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crossAx val="32720000"/>
        <c:crosses val="autoZero"/>
        <c:auto val="1"/>
        <c:lblAlgn val="ctr"/>
        <c:lblOffset val="100"/>
        <c:noMultiLvlLbl val="0"/>
      </c:catAx>
      <c:valAx>
        <c:axId val="32720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crossAx val="809303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sz="1600"/>
      </a:pPr>
      <a:endParaRPr lang="ru-RU"/>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pl-PL"/>
              <a:t>LT</a:t>
            </a:r>
          </a:p>
        </c:rich>
      </c:tx>
      <c:overlay val="0"/>
      <c:spPr>
        <a:noFill/>
        <a:ln>
          <a:noFill/>
        </a:ln>
        <a:effectLst/>
      </c:spPr>
    </c:title>
    <c:autoTitleDeleted val="0"/>
    <c:plotArea>
      <c:layout/>
      <c:barChart>
        <c:barDir val="col"/>
        <c:grouping val="clustered"/>
        <c:varyColors val="0"/>
        <c:ser>
          <c:idx val="0"/>
          <c:order val="0"/>
          <c:tx>
            <c:strRef>
              <c:f>Arkusz1!$B$3</c:f>
              <c:strCache>
                <c:ptCount val="1"/>
                <c:pt idx="0">
                  <c:v>GG deficit</c:v>
                </c:pt>
              </c:strCache>
            </c:strRef>
          </c:tx>
          <c:spPr>
            <a:solidFill>
              <a:schemeClr val="accent1"/>
            </a:solidFill>
            <a:ln>
              <a:noFill/>
            </a:ln>
            <a:effectLst/>
          </c:spPr>
          <c:invertIfNegative val="0"/>
          <c:cat>
            <c:strRef>
              <c:f>Arkusz1!$C$1:$R$1</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strCache>
            </c:strRef>
          </c:cat>
          <c:val>
            <c:numRef>
              <c:f>Arkusz1!$C$6:$R$6</c:f>
              <c:numCache>
                <c:formatCode>#,##0.0</c:formatCode>
                <c:ptCount val="16"/>
                <c:pt idx="0">
                  <c:v>-3.2</c:v>
                </c:pt>
                <c:pt idx="1">
                  <c:v>-3.5</c:v>
                </c:pt>
                <c:pt idx="2">
                  <c:v>-1.9</c:v>
                </c:pt>
                <c:pt idx="3">
                  <c:v>-1.3</c:v>
                </c:pt>
                <c:pt idx="4">
                  <c:v>-1.4</c:v>
                </c:pt>
                <c:pt idx="5">
                  <c:v>-0.3</c:v>
                </c:pt>
                <c:pt idx="6">
                  <c:v>-0.3</c:v>
                </c:pt>
                <c:pt idx="7">
                  <c:v>-0.8</c:v>
                </c:pt>
                <c:pt idx="8">
                  <c:v>-3.1</c:v>
                </c:pt>
                <c:pt idx="9">
                  <c:v>-9.1</c:v>
                </c:pt>
                <c:pt idx="10">
                  <c:v>-6.9</c:v>
                </c:pt>
                <c:pt idx="11">
                  <c:v>-8.9</c:v>
                </c:pt>
                <c:pt idx="12">
                  <c:v>-3.1</c:v>
                </c:pt>
                <c:pt idx="13">
                  <c:v>-2.6</c:v>
                </c:pt>
                <c:pt idx="14">
                  <c:v>-0.7</c:v>
                </c:pt>
                <c:pt idx="15">
                  <c:v>-0.2</c:v>
                </c:pt>
              </c:numCache>
            </c:numRef>
          </c:val>
          <c:extLst xmlns:c16r2="http://schemas.microsoft.com/office/drawing/2015/06/chart">
            <c:ext xmlns:c16="http://schemas.microsoft.com/office/drawing/2014/chart" uri="{C3380CC4-5D6E-409C-BE32-E72D297353CC}">
              <c16:uniqueId val="{00000000-6351-4898-A290-626F1EA0B009}"/>
            </c:ext>
          </c:extLst>
        </c:ser>
        <c:dLbls>
          <c:showLegendKey val="0"/>
          <c:showVal val="0"/>
          <c:showCatName val="0"/>
          <c:showSerName val="0"/>
          <c:showPercent val="0"/>
          <c:showBubbleSize val="0"/>
        </c:dLbls>
        <c:gapWidth val="219"/>
        <c:overlap val="-27"/>
        <c:axId val="84362240"/>
        <c:axId val="84620928"/>
      </c:barChart>
      <c:lineChart>
        <c:grouping val="standard"/>
        <c:varyColors val="0"/>
        <c:ser>
          <c:idx val="1"/>
          <c:order val="1"/>
          <c:tx>
            <c:strRef>
              <c:f>Arkusz1!$B$12</c:f>
              <c:strCache>
                <c:ptCount val="1"/>
                <c:pt idx="0">
                  <c:v>GG debt</c:v>
                </c:pt>
              </c:strCache>
            </c:strRef>
          </c:tx>
          <c:spPr>
            <a:ln w="28575" cap="rnd">
              <a:solidFill>
                <a:srgbClr val="FF0000"/>
              </a:solidFill>
              <a:round/>
            </a:ln>
            <a:effectLst/>
          </c:spPr>
          <c:marker>
            <c:symbol val="none"/>
          </c:marker>
          <c:cat>
            <c:strRef>
              <c:f>Arkusz1!$C$1:$K$1</c:f>
              <c:strCache>
                <c:ptCount val="9"/>
                <c:pt idx="0">
                  <c:v>2000</c:v>
                </c:pt>
                <c:pt idx="1">
                  <c:v>2001</c:v>
                </c:pt>
                <c:pt idx="2">
                  <c:v>2002</c:v>
                </c:pt>
                <c:pt idx="3">
                  <c:v>2003</c:v>
                </c:pt>
                <c:pt idx="4">
                  <c:v>2004</c:v>
                </c:pt>
                <c:pt idx="5">
                  <c:v>2005</c:v>
                </c:pt>
                <c:pt idx="6">
                  <c:v>2006</c:v>
                </c:pt>
                <c:pt idx="7">
                  <c:v>2007</c:v>
                </c:pt>
                <c:pt idx="8">
                  <c:v>2008</c:v>
                </c:pt>
              </c:strCache>
            </c:strRef>
          </c:cat>
          <c:val>
            <c:numRef>
              <c:f>Arkusz1!$C$15:$R$15</c:f>
              <c:numCache>
                <c:formatCode>#,##0.0</c:formatCode>
                <c:ptCount val="16"/>
                <c:pt idx="0">
                  <c:v>23.5</c:v>
                </c:pt>
                <c:pt idx="1">
                  <c:v>22.9</c:v>
                </c:pt>
                <c:pt idx="2">
                  <c:v>22.1</c:v>
                </c:pt>
                <c:pt idx="3">
                  <c:v>20.399999999999999</c:v>
                </c:pt>
                <c:pt idx="4">
                  <c:v>18.7</c:v>
                </c:pt>
                <c:pt idx="5">
                  <c:v>17.600000000000001</c:v>
                </c:pt>
                <c:pt idx="6">
                  <c:v>17.2</c:v>
                </c:pt>
                <c:pt idx="7">
                  <c:v>15.9</c:v>
                </c:pt>
                <c:pt idx="8">
                  <c:v>14.6</c:v>
                </c:pt>
                <c:pt idx="9">
                  <c:v>29</c:v>
                </c:pt>
                <c:pt idx="10">
                  <c:v>36.200000000000003</c:v>
                </c:pt>
                <c:pt idx="11">
                  <c:v>37.200000000000003</c:v>
                </c:pt>
                <c:pt idx="12">
                  <c:v>39.799999999999997</c:v>
                </c:pt>
                <c:pt idx="13">
                  <c:v>38.799999999999997</c:v>
                </c:pt>
                <c:pt idx="14">
                  <c:v>40.700000000000003</c:v>
                </c:pt>
                <c:pt idx="15">
                  <c:v>42.7</c:v>
                </c:pt>
              </c:numCache>
            </c:numRef>
          </c:val>
          <c:smooth val="0"/>
          <c:extLst xmlns:c16r2="http://schemas.microsoft.com/office/drawing/2015/06/chart">
            <c:ext xmlns:c16="http://schemas.microsoft.com/office/drawing/2014/chart" uri="{C3380CC4-5D6E-409C-BE32-E72D297353CC}">
              <c16:uniqueId val="{00000001-6351-4898-A290-626F1EA0B009}"/>
            </c:ext>
          </c:extLst>
        </c:ser>
        <c:dLbls>
          <c:showLegendKey val="0"/>
          <c:showVal val="0"/>
          <c:showCatName val="0"/>
          <c:showSerName val="0"/>
          <c:showPercent val="0"/>
          <c:showBubbleSize val="0"/>
        </c:dLbls>
        <c:marker val="1"/>
        <c:smooth val="0"/>
        <c:axId val="84363264"/>
        <c:axId val="84621504"/>
      </c:lineChart>
      <c:catAx>
        <c:axId val="84362240"/>
        <c:scaling>
          <c:orientation val="minMax"/>
        </c:scaling>
        <c:delete val="0"/>
        <c:axPos val="b"/>
        <c:numFmt formatCode="General"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4620928"/>
        <c:crosses val="autoZero"/>
        <c:auto val="1"/>
        <c:lblAlgn val="ctr"/>
        <c:lblOffset val="100"/>
        <c:noMultiLvlLbl val="0"/>
      </c:catAx>
      <c:valAx>
        <c:axId val="8462092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4362240"/>
        <c:crosses val="autoZero"/>
        <c:crossBetween val="between"/>
      </c:valAx>
      <c:valAx>
        <c:axId val="84621504"/>
        <c:scaling>
          <c:orientation val="minMax"/>
          <c:max val="60"/>
        </c:scaling>
        <c:delete val="0"/>
        <c:axPos val="r"/>
        <c:numFmt formatCode="#,##0.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4363264"/>
        <c:crosses val="max"/>
        <c:crossBetween val="between"/>
      </c:valAx>
      <c:catAx>
        <c:axId val="84363264"/>
        <c:scaling>
          <c:orientation val="minMax"/>
        </c:scaling>
        <c:delete val="1"/>
        <c:axPos val="b"/>
        <c:numFmt formatCode="General" sourceLinked="0"/>
        <c:majorTickMark val="out"/>
        <c:minorTickMark val="none"/>
        <c:tickLblPos val="nextTo"/>
        <c:crossAx val="8462150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pl-PL"/>
              <a:t>LV</a:t>
            </a:r>
          </a:p>
        </c:rich>
      </c:tx>
      <c:overlay val="0"/>
      <c:spPr>
        <a:noFill/>
        <a:ln>
          <a:noFill/>
        </a:ln>
        <a:effectLst/>
      </c:spPr>
    </c:title>
    <c:autoTitleDeleted val="0"/>
    <c:plotArea>
      <c:layout/>
      <c:barChart>
        <c:barDir val="col"/>
        <c:grouping val="clustered"/>
        <c:varyColors val="0"/>
        <c:ser>
          <c:idx val="0"/>
          <c:order val="0"/>
          <c:tx>
            <c:strRef>
              <c:f>Arkusz1!$B$3</c:f>
              <c:strCache>
                <c:ptCount val="1"/>
                <c:pt idx="0">
                  <c:v>GG deficit</c:v>
                </c:pt>
              </c:strCache>
            </c:strRef>
          </c:tx>
          <c:spPr>
            <a:solidFill>
              <a:schemeClr val="accent1"/>
            </a:solidFill>
            <a:ln>
              <a:noFill/>
            </a:ln>
            <a:effectLst/>
          </c:spPr>
          <c:invertIfNegative val="0"/>
          <c:cat>
            <c:strRef>
              <c:f>Arkusz1!$C$1:$R$1</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strCache>
            </c:strRef>
          </c:cat>
          <c:val>
            <c:numRef>
              <c:f>Arkusz1!$C$5:$R$5</c:f>
              <c:numCache>
                <c:formatCode>#,##0.0</c:formatCode>
                <c:ptCount val="16"/>
                <c:pt idx="0">
                  <c:v>-2.7</c:v>
                </c:pt>
                <c:pt idx="1">
                  <c:v>-2</c:v>
                </c:pt>
                <c:pt idx="2">
                  <c:v>-2.2000000000000002</c:v>
                </c:pt>
                <c:pt idx="3">
                  <c:v>-1.6</c:v>
                </c:pt>
                <c:pt idx="4">
                  <c:v>-1</c:v>
                </c:pt>
                <c:pt idx="5">
                  <c:v>-0.4</c:v>
                </c:pt>
                <c:pt idx="6">
                  <c:v>-0.6</c:v>
                </c:pt>
                <c:pt idx="7">
                  <c:v>-0.7</c:v>
                </c:pt>
                <c:pt idx="8">
                  <c:v>-4.0999999999999996</c:v>
                </c:pt>
                <c:pt idx="9">
                  <c:v>-9.1</c:v>
                </c:pt>
                <c:pt idx="10">
                  <c:v>-8.5</c:v>
                </c:pt>
                <c:pt idx="11">
                  <c:v>-3.4</c:v>
                </c:pt>
                <c:pt idx="12">
                  <c:v>-0.8</c:v>
                </c:pt>
                <c:pt idx="13">
                  <c:v>-0.9</c:v>
                </c:pt>
                <c:pt idx="14">
                  <c:v>-1.6</c:v>
                </c:pt>
                <c:pt idx="15">
                  <c:v>-1.3</c:v>
                </c:pt>
              </c:numCache>
            </c:numRef>
          </c:val>
          <c:extLst xmlns:c16r2="http://schemas.microsoft.com/office/drawing/2015/06/chart">
            <c:ext xmlns:c16="http://schemas.microsoft.com/office/drawing/2014/chart" uri="{C3380CC4-5D6E-409C-BE32-E72D297353CC}">
              <c16:uniqueId val="{00000000-F4A6-4E16-AE92-E3138952D5FA}"/>
            </c:ext>
          </c:extLst>
        </c:ser>
        <c:dLbls>
          <c:showLegendKey val="0"/>
          <c:showVal val="0"/>
          <c:showCatName val="0"/>
          <c:showSerName val="0"/>
          <c:showPercent val="0"/>
          <c:showBubbleSize val="0"/>
        </c:dLbls>
        <c:gapWidth val="219"/>
        <c:overlap val="-27"/>
        <c:axId val="83806720"/>
        <c:axId val="84639744"/>
      </c:barChart>
      <c:lineChart>
        <c:grouping val="standard"/>
        <c:varyColors val="0"/>
        <c:ser>
          <c:idx val="1"/>
          <c:order val="1"/>
          <c:tx>
            <c:strRef>
              <c:f>Arkusz1!$B$12</c:f>
              <c:strCache>
                <c:ptCount val="1"/>
                <c:pt idx="0">
                  <c:v>GG debt</c:v>
                </c:pt>
              </c:strCache>
            </c:strRef>
          </c:tx>
          <c:spPr>
            <a:ln w="28575" cap="rnd">
              <a:solidFill>
                <a:srgbClr val="FF0000"/>
              </a:solidFill>
              <a:round/>
            </a:ln>
            <a:effectLst/>
          </c:spPr>
          <c:marker>
            <c:symbol val="none"/>
          </c:marker>
          <c:cat>
            <c:strRef>
              <c:f>Arkusz1!$C$1:$K$1</c:f>
              <c:strCache>
                <c:ptCount val="9"/>
                <c:pt idx="0">
                  <c:v>2000</c:v>
                </c:pt>
                <c:pt idx="1">
                  <c:v>2001</c:v>
                </c:pt>
                <c:pt idx="2">
                  <c:v>2002</c:v>
                </c:pt>
                <c:pt idx="3">
                  <c:v>2003</c:v>
                </c:pt>
                <c:pt idx="4">
                  <c:v>2004</c:v>
                </c:pt>
                <c:pt idx="5">
                  <c:v>2005</c:v>
                </c:pt>
                <c:pt idx="6">
                  <c:v>2006</c:v>
                </c:pt>
                <c:pt idx="7">
                  <c:v>2007</c:v>
                </c:pt>
                <c:pt idx="8">
                  <c:v>2008</c:v>
                </c:pt>
              </c:strCache>
            </c:strRef>
          </c:cat>
          <c:val>
            <c:numRef>
              <c:f>Arkusz1!$C$14:$R$14</c:f>
              <c:numCache>
                <c:formatCode>#,##0.0</c:formatCode>
                <c:ptCount val="16"/>
                <c:pt idx="0">
                  <c:v>12.1</c:v>
                </c:pt>
                <c:pt idx="1">
                  <c:v>13.9</c:v>
                </c:pt>
                <c:pt idx="2">
                  <c:v>13.2</c:v>
                </c:pt>
                <c:pt idx="3">
                  <c:v>13.9</c:v>
                </c:pt>
                <c:pt idx="4">
                  <c:v>14.3</c:v>
                </c:pt>
                <c:pt idx="5">
                  <c:v>11.8</c:v>
                </c:pt>
                <c:pt idx="6">
                  <c:v>9.9</c:v>
                </c:pt>
                <c:pt idx="7">
                  <c:v>8.4</c:v>
                </c:pt>
                <c:pt idx="8">
                  <c:v>18.7</c:v>
                </c:pt>
                <c:pt idx="9">
                  <c:v>36.6</c:v>
                </c:pt>
                <c:pt idx="10">
                  <c:v>47.5</c:v>
                </c:pt>
                <c:pt idx="11">
                  <c:v>42.8</c:v>
                </c:pt>
                <c:pt idx="12">
                  <c:v>41.4</c:v>
                </c:pt>
                <c:pt idx="13">
                  <c:v>39.1</c:v>
                </c:pt>
                <c:pt idx="14">
                  <c:v>40.799999999999997</c:v>
                </c:pt>
                <c:pt idx="15">
                  <c:v>36.4</c:v>
                </c:pt>
              </c:numCache>
            </c:numRef>
          </c:val>
          <c:smooth val="0"/>
          <c:extLst xmlns:c16r2="http://schemas.microsoft.com/office/drawing/2015/06/chart">
            <c:ext xmlns:c16="http://schemas.microsoft.com/office/drawing/2014/chart" uri="{C3380CC4-5D6E-409C-BE32-E72D297353CC}">
              <c16:uniqueId val="{00000001-F4A6-4E16-AE92-E3138952D5FA}"/>
            </c:ext>
          </c:extLst>
        </c:ser>
        <c:dLbls>
          <c:showLegendKey val="0"/>
          <c:showVal val="0"/>
          <c:showCatName val="0"/>
          <c:showSerName val="0"/>
          <c:showPercent val="0"/>
          <c:showBubbleSize val="0"/>
        </c:dLbls>
        <c:marker val="1"/>
        <c:smooth val="0"/>
        <c:axId val="84364800"/>
        <c:axId val="84640320"/>
      </c:lineChart>
      <c:catAx>
        <c:axId val="83806720"/>
        <c:scaling>
          <c:orientation val="minMax"/>
        </c:scaling>
        <c:delete val="0"/>
        <c:axPos val="b"/>
        <c:numFmt formatCode="General"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4639744"/>
        <c:crosses val="autoZero"/>
        <c:auto val="1"/>
        <c:lblAlgn val="ctr"/>
        <c:lblOffset val="100"/>
        <c:noMultiLvlLbl val="0"/>
      </c:catAx>
      <c:valAx>
        <c:axId val="8463974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3806720"/>
        <c:crosses val="autoZero"/>
        <c:crossBetween val="between"/>
      </c:valAx>
      <c:valAx>
        <c:axId val="84640320"/>
        <c:scaling>
          <c:orientation val="minMax"/>
          <c:max val="60"/>
        </c:scaling>
        <c:delete val="0"/>
        <c:axPos val="r"/>
        <c:numFmt formatCode="#,##0.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4364800"/>
        <c:crosses val="max"/>
        <c:crossBetween val="between"/>
      </c:valAx>
      <c:catAx>
        <c:axId val="84364800"/>
        <c:scaling>
          <c:orientation val="minMax"/>
        </c:scaling>
        <c:delete val="1"/>
        <c:axPos val="b"/>
        <c:numFmt formatCode="General" sourceLinked="0"/>
        <c:majorTickMark val="out"/>
        <c:minorTickMark val="none"/>
        <c:tickLblPos val="nextTo"/>
        <c:crossAx val="8464032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pl-PL"/>
              <a:t>EE</a:t>
            </a:r>
          </a:p>
        </c:rich>
      </c:tx>
      <c:overlay val="0"/>
      <c:spPr>
        <a:noFill/>
        <a:ln>
          <a:noFill/>
        </a:ln>
        <a:effectLst/>
      </c:spPr>
    </c:title>
    <c:autoTitleDeleted val="0"/>
    <c:plotArea>
      <c:layout/>
      <c:barChart>
        <c:barDir val="col"/>
        <c:grouping val="clustered"/>
        <c:varyColors val="0"/>
        <c:ser>
          <c:idx val="0"/>
          <c:order val="0"/>
          <c:tx>
            <c:strRef>
              <c:f>Arkusz1!$B$3</c:f>
              <c:strCache>
                <c:ptCount val="1"/>
                <c:pt idx="0">
                  <c:v>GG deficit</c:v>
                </c:pt>
              </c:strCache>
            </c:strRef>
          </c:tx>
          <c:spPr>
            <a:solidFill>
              <a:schemeClr val="accent1"/>
            </a:solidFill>
            <a:ln>
              <a:noFill/>
            </a:ln>
            <a:effectLst/>
          </c:spPr>
          <c:invertIfNegative val="0"/>
          <c:cat>
            <c:strRef>
              <c:f>Arkusz1!$C$1:$R$1</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strCache>
            </c:strRef>
          </c:cat>
          <c:val>
            <c:numRef>
              <c:f>Arkusz1!$C$4:$R$4</c:f>
              <c:numCache>
                <c:formatCode>#,##0.0</c:formatCode>
                <c:ptCount val="16"/>
                <c:pt idx="0">
                  <c:v>-0.1</c:v>
                </c:pt>
                <c:pt idx="1">
                  <c:v>0.2</c:v>
                </c:pt>
                <c:pt idx="2">
                  <c:v>0.4</c:v>
                </c:pt>
                <c:pt idx="3">
                  <c:v>1.8</c:v>
                </c:pt>
                <c:pt idx="4">
                  <c:v>2.4</c:v>
                </c:pt>
                <c:pt idx="5">
                  <c:v>1.1000000000000001</c:v>
                </c:pt>
                <c:pt idx="6">
                  <c:v>2.9</c:v>
                </c:pt>
                <c:pt idx="7">
                  <c:v>2.7</c:v>
                </c:pt>
                <c:pt idx="8">
                  <c:v>-2.7</c:v>
                </c:pt>
                <c:pt idx="9">
                  <c:v>-2.2000000000000002</c:v>
                </c:pt>
                <c:pt idx="10">
                  <c:v>0.2</c:v>
                </c:pt>
                <c:pt idx="11">
                  <c:v>1.2</c:v>
                </c:pt>
                <c:pt idx="12">
                  <c:v>-0.3</c:v>
                </c:pt>
                <c:pt idx="13">
                  <c:v>-0.2</c:v>
                </c:pt>
                <c:pt idx="14">
                  <c:v>0.8</c:v>
                </c:pt>
                <c:pt idx="15">
                  <c:v>0.4</c:v>
                </c:pt>
              </c:numCache>
            </c:numRef>
          </c:val>
          <c:extLst xmlns:c16r2="http://schemas.microsoft.com/office/drawing/2015/06/chart">
            <c:ext xmlns:c16="http://schemas.microsoft.com/office/drawing/2014/chart" uri="{C3380CC4-5D6E-409C-BE32-E72D297353CC}">
              <c16:uniqueId val="{00000000-6413-4CFD-BA75-7E7FF0AA0CCD}"/>
            </c:ext>
          </c:extLst>
        </c:ser>
        <c:dLbls>
          <c:showLegendKey val="0"/>
          <c:showVal val="0"/>
          <c:showCatName val="0"/>
          <c:showSerName val="0"/>
          <c:showPercent val="0"/>
          <c:showBubbleSize val="0"/>
        </c:dLbls>
        <c:gapWidth val="219"/>
        <c:overlap val="-27"/>
        <c:axId val="84363776"/>
        <c:axId val="84642048"/>
      </c:barChart>
      <c:lineChart>
        <c:grouping val="standard"/>
        <c:varyColors val="0"/>
        <c:ser>
          <c:idx val="1"/>
          <c:order val="1"/>
          <c:tx>
            <c:strRef>
              <c:f>Arkusz1!$B$12</c:f>
              <c:strCache>
                <c:ptCount val="1"/>
                <c:pt idx="0">
                  <c:v>GG debt</c:v>
                </c:pt>
              </c:strCache>
            </c:strRef>
          </c:tx>
          <c:spPr>
            <a:ln w="28575" cap="rnd">
              <a:solidFill>
                <a:srgbClr val="FF0000"/>
              </a:solidFill>
              <a:round/>
            </a:ln>
            <a:effectLst/>
          </c:spPr>
          <c:marker>
            <c:symbol val="none"/>
          </c:marker>
          <c:cat>
            <c:strRef>
              <c:f>Arkusz1!$C$1:$K$1</c:f>
              <c:strCache>
                <c:ptCount val="9"/>
                <c:pt idx="0">
                  <c:v>2000</c:v>
                </c:pt>
                <c:pt idx="1">
                  <c:v>2001</c:v>
                </c:pt>
                <c:pt idx="2">
                  <c:v>2002</c:v>
                </c:pt>
                <c:pt idx="3">
                  <c:v>2003</c:v>
                </c:pt>
                <c:pt idx="4">
                  <c:v>2004</c:v>
                </c:pt>
                <c:pt idx="5">
                  <c:v>2005</c:v>
                </c:pt>
                <c:pt idx="6">
                  <c:v>2006</c:v>
                </c:pt>
                <c:pt idx="7">
                  <c:v>2007</c:v>
                </c:pt>
                <c:pt idx="8">
                  <c:v>2008</c:v>
                </c:pt>
              </c:strCache>
            </c:strRef>
          </c:cat>
          <c:val>
            <c:numRef>
              <c:f>Arkusz1!$C$13:$R$13</c:f>
              <c:numCache>
                <c:formatCode>#,##0.0</c:formatCode>
                <c:ptCount val="16"/>
                <c:pt idx="0">
                  <c:v>5.0999999999999996</c:v>
                </c:pt>
                <c:pt idx="1">
                  <c:v>4.8</c:v>
                </c:pt>
                <c:pt idx="2">
                  <c:v>5.7</c:v>
                </c:pt>
                <c:pt idx="3">
                  <c:v>5.6</c:v>
                </c:pt>
                <c:pt idx="4">
                  <c:v>5.0999999999999996</c:v>
                </c:pt>
                <c:pt idx="5">
                  <c:v>4.5</c:v>
                </c:pt>
                <c:pt idx="6">
                  <c:v>4.4000000000000004</c:v>
                </c:pt>
                <c:pt idx="7">
                  <c:v>3.7</c:v>
                </c:pt>
                <c:pt idx="8">
                  <c:v>4.5</c:v>
                </c:pt>
                <c:pt idx="9">
                  <c:v>7</c:v>
                </c:pt>
                <c:pt idx="10">
                  <c:v>6.6</c:v>
                </c:pt>
                <c:pt idx="11">
                  <c:v>5.9</c:v>
                </c:pt>
                <c:pt idx="12">
                  <c:v>9.5</c:v>
                </c:pt>
                <c:pt idx="13">
                  <c:v>9.9</c:v>
                </c:pt>
                <c:pt idx="14">
                  <c:v>10.4</c:v>
                </c:pt>
                <c:pt idx="15">
                  <c:v>9.6999999999999993</c:v>
                </c:pt>
              </c:numCache>
            </c:numRef>
          </c:val>
          <c:smooth val="0"/>
          <c:extLst xmlns:c16r2="http://schemas.microsoft.com/office/drawing/2015/06/chart">
            <c:ext xmlns:c16="http://schemas.microsoft.com/office/drawing/2014/chart" uri="{C3380CC4-5D6E-409C-BE32-E72D297353CC}">
              <c16:uniqueId val="{00000001-6413-4CFD-BA75-7E7FF0AA0CCD}"/>
            </c:ext>
          </c:extLst>
        </c:ser>
        <c:dLbls>
          <c:showLegendKey val="0"/>
          <c:showVal val="0"/>
          <c:showCatName val="0"/>
          <c:showSerName val="0"/>
          <c:showPercent val="0"/>
          <c:showBubbleSize val="0"/>
        </c:dLbls>
        <c:marker val="1"/>
        <c:smooth val="0"/>
        <c:axId val="86529024"/>
        <c:axId val="84642624"/>
      </c:lineChart>
      <c:catAx>
        <c:axId val="84363776"/>
        <c:scaling>
          <c:orientation val="minMax"/>
        </c:scaling>
        <c:delete val="0"/>
        <c:axPos val="b"/>
        <c:numFmt formatCode="General"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4642048"/>
        <c:crosses val="autoZero"/>
        <c:auto val="1"/>
        <c:lblAlgn val="ctr"/>
        <c:lblOffset val="100"/>
        <c:noMultiLvlLbl val="0"/>
      </c:catAx>
      <c:valAx>
        <c:axId val="8464204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4363776"/>
        <c:crosses val="autoZero"/>
        <c:crossBetween val="between"/>
      </c:valAx>
      <c:valAx>
        <c:axId val="84642624"/>
        <c:scaling>
          <c:orientation val="minMax"/>
          <c:max val="60"/>
        </c:scaling>
        <c:delete val="0"/>
        <c:axPos val="r"/>
        <c:numFmt formatCode="#,##0.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6529024"/>
        <c:crosses val="max"/>
        <c:crossBetween val="between"/>
      </c:valAx>
      <c:catAx>
        <c:axId val="86529024"/>
        <c:scaling>
          <c:orientation val="minMax"/>
        </c:scaling>
        <c:delete val="1"/>
        <c:axPos val="b"/>
        <c:numFmt formatCode="General" sourceLinked="0"/>
        <c:majorTickMark val="out"/>
        <c:minorTickMark val="none"/>
        <c:tickLblPos val="nextTo"/>
        <c:crossAx val="846426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pl-PL"/>
              <a:t>BG</a:t>
            </a:r>
          </a:p>
        </c:rich>
      </c:tx>
      <c:overlay val="0"/>
      <c:spPr>
        <a:noFill/>
        <a:ln>
          <a:noFill/>
        </a:ln>
        <a:effectLst/>
      </c:spPr>
    </c:title>
    <c:autoTitleDeleted val="0"/>
    <c:plotArea>
      <c:layout/>
      <c:barChart>
        <c:barDir val="col"/>
        <c:grouping val="clustered"/>
        <c:varyColors val="0"/>
        <c:ser>
          <c:idx val="0"/>
          <c:order val="0"/>
          <c:tx>
            <c:strRef>
              <c:f>Arkusz1!$B$3</c:f>
              <c:strCache>
                <c:ptCount val="1"/>
                <c:pt idx="0">
                  <c:v>GG deficit</c:v>
                </c:pt>
              </c:strCache>
            </c:strRef>
          </c:tx>
          <c:spPr>
            <a:solidFill>
              <a:schemeClr val="accent1"/>
            </a:solidFill>
            <a:ln>
              <a:noFill/>
            </a:ln>
            <a:effectLst/>
          </c:spPr>
          <c:invertIfNegative val="0"/>
          <c:cat>
            <c:strRef>
              <c:f>Arkusz1!$C$1:$R$1</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strCache>
            </c:strRef>
          </c:cat>
          <c:val>
            <c:numRef>
              <c:f>Arkusz1!$C$3:$R$3</c:f>
              <c:numCache>
                <c:formatCode>#,##0.0</c:formatCode>
                <c:ptCount val="16"/>
                <c:pt idx="0">
                  <c:v>-0.5</c:v>
                </c:pt>
                <c:pt idx="1">
                  <c:v>1.1000000000000001</c:v>
                </c:pt>
                <c:pt idx="2">
                  <c:v>-1.2</c:v>
                </c:pt>
                <c:pt idx="3">
                  <c:v>-0.4</c:v>
                </c:pt>
                <c:pt idx="4">
                  <c:v>1.8</c:v>
                </c:pt>
                <c:pt idx="5">
                  <c:v>1</c:v>
                </c:pt>
                <c:pt idx="6">
                  <c:v>1.8</c:v>
                </c:pt>
                <c:pt idx="7">
                  <c:v>1.1000000000000001</c:v>
                </c:pt>
                <c:pt idx="8">
                  <c:v>1.6</c:v>
                </c:pt>
                <c:pt idx="9">
                  <c:v>-4.0999999999999996</c:v>
                </c:pt>
                <c:pt idx="10">
                  <c:v>-3.2</c:v>
                </c:pt>
                <c:pt idx="11">
                  <c:v>-2</c:v>
                </c:pt>
                <c:pt idx="12">
                  <c:v>-0.3</c:v>
                </c:pt>
                <c:pt idx="13">
                  <c:v>-0.4</c:v>
                </c:pt>
                <c:pt idx="14">
                  <c:v>-5.4</c:v>
                </c:pt>
                <c:pt idx="15">
                  <c:v>-2.1</c:v>
                </c:pt>
              </c:numCache>
            </c:numRef>
          </c:val>
          <c:extLst xmlns:c16r2="http://schemas.microsoft.com/office/drawing/2015/06/chart">
            <c:ext xmlns:c16="http://schemas.microsoft.com/office/drawing/2014/chart" uri="{C3380CC4-5D6E-409C-BE32-E72D297353CC}">
              <c16:uniqueId val="{00000000-40C0-475C-82B3-AC3BE24D197A}"/>
            </c:ext>
          </c:extLst>
        </c:ser>
        <c:dLbls>
          <c:showLegendKey val="0"/>
          <c:showVal val="0"/>
          <c:showCatName val="0"/>
          <c:showSerName val="0"/>
          <c:showPercent val="0"/>
          <c:showBubbleSize val="0"/>
        </c:dLbls>
        <c:gapWidth val="219"/>
        <c:overlap val="-27"/>
        <c:axId val="86529536"/>
        <c:axId val="84644352"/>
      </c:barChart>
      <c:lineChart>
        <c:grouping val="standard"/>
        <c:varyColors val="0"/>
        <c:ser>
          <c:idx val="1"/>
          <c:order val="1"/>
          <c:tx>
            <c:strRef>
              <c:f>Arkusz1!$B$12</c:f>
              <c:strCache>
                <c:ptCount val="1"/>
                <c:pt idx="0">
                  <c:v>GG debt</c:v>
                </c:pt>
              </c:strCache>
            </c:strRef>
          </c:tx>
          <c:spPr>
            <a:ln w="28575" cap="rnd">
              <a:solidFill>
                <a:srgbClr val="FF0000"/>
              </a:solidFill>
              <a:round/>
            </a:ln>
            <a:effectLst/>
          </c:spPr>
          <c:marker>
            <c:symbol val="none"/>
          </c:marker>
          <c:cat>
            <c:strRef>
              <c:f>Arkusz1!$C$1:$K$1</c:f>
              <c:strCache>
                <c:ptCount val="9"/>
                <c:pt idx="0">
                  <c:v>2000</c:v>
                </c:pt>
                <c:pt idx="1">
                  <c:v>2001</c:v>
                </c:pt>
                <c:pt idx="2">
                  <c:v>2002</c:v>
                </c:pt>
                <c:pt idx="3">
                  <c:v>2003</c:v>
                </c:pt>
                <c:pt idx="4">
                  <c:v>2004</c:v>
                </c:pt>
                <c:pt idx="5">
                  <c:v>2005</c:v>
                </c:pt>
                <c:pt idx="6">
                  <c:v>2006</c:v>
                </c:pt>
                <c:pt idx="7">
                  <c:v>2007</c:v>
                </c:pt>
                <c:pt idx="8">
                  <c:v>2008</c:v>
                </c:pt>
              </c:strCache>
            </c:strRef>
          </c:cat>
          <c:val>
            <c:numRef>
              <c:f>Arkusz1!$C$12:$R$12</c:f>
              <c:numCache>
                <c:formatCode>#,##0.0</c:formatCode>
                <c:ptCount val="16"/>
                <c:pt idx="0">
                  <c:v>71.2</c:v>
                </c:pt>
                <c:pt idx="1">
                  <c:v>64.7</c:v>
                </c:pt>
                <c:pt idx="2">
                  <c:v>51.1</c:v>
                </c:pt>
                <c:pt idx="3">
                  <c:v>43.5</c:v>
                </c:pt>
                <c:pt idx="4">
                  <c:v>35.799999999999997</c:v>
                </c:pt>
                <c:pt idx="5">
                  <c:v>26.6</c:v>
                </c:pt>
                <c:pt idx="6">
                  <c:v>20.9</c:v>
                </c:pt>
                <c:pt idx="7">
                  <c:v>16.2</c:v>
                </c:pt>
                <c:pt idx="8">
                  <c:v>13</c:v>
                </c:pt>
                <c:pt idx="9">
                  <c:v>13.7</c:v>
                </c:pt>
                <c:pt idx="10">
                  <c:v>15.5</c:v>
                </c:pt>
                <c:pt idx="11">
                  <c:v>15.3</c:v>
                </c:pt>
                <c:pt idx="12">
                  <c:v>16.8</c:v>
                </c:pt>
                <c:pt idx="13">
                  <c:v>17.100000000000001</c:v>
                </c:pt>
                <c:pt idx="14">
                  <c:v>27</c:v>
                </c:pt>
                <c:pt idx="15">
                  <c:v>26.7</c:v>
                </c:pt>
              </c:numCache>
            </c:numRef>
          </c:val>
          <c:smooth val="0"/>
          <c:extLst xmlns:c16r2="http://schemas.microsoft.com/office/drawing/2015/06/chart">
            <c:ext xmlns:c16="http://schemas.microsoft.com/office/drawing/2014/chart" uri="{C3380CC4-5D6E-409C-BE32-E72D297353CC}">
              <c16:uniqueId val="{00000001-40C0-475C-82B3-AC3BE24D197A}"/>
            </c:ext>
          </c:extLst>
        </c:ser>
        <c:dLbls>
          <c:showLegendKey val="0"/>
          <c:showVal val="0"/>
          <c:showCatName val="0"/>
          <c:showSerName val="0"/>
          <c:showPercent val="0"/>
          <c:showBubbleSize val="0"/>
        </c:dLbls>
        <c:marker val="1"/>
        <c:smooth val="0"/>
        <c:axId val="86531072"/>
        <c:axId val="84644928"/>
      </c:lineChart>
      <c:catAx>
        <c:axId val="86529536"/>
        <c:scaling>
          <c:orientation val="minMax"/>
        </c:scaling>
        <c:delete val="0"/>
        <c:axPos val="b"/>
        <c:numFmt formatCode="General"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4644352"/>
        <c:crosses val="autoZero"/>
        <c:auto val="1"/>
        <c:lblAlgn val="ctr"/>
        <c:lblOffset val="100"/>
        <c:noMultiLvlLbl val="0"/>
      </c:catAx>
      <c:valAx>
        <c:axId val="8464435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6529536"/>
        <c:crosses val="autoZero"/>
        <c:crossBetween val="between"/>
      </c:valAx>
      <c:valAx>
        <c:axId val="84644928"/>
        <c:scaling>
          <c:orientation val="minMax"/>
        </c:scaling>
        <c:delete val="0"/>
        <c:axPos val="r"/>
        <c:numFmt formatCode="#,##0.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6531072"/>
        <c:crosses val="max"/>
        <c:crossBetween val="between"/>
      </c:valAx>
      <c:catAx>
        <c:axId val="86531072"/>
        <c:scaling>
          <c:orientation val="minMax"/>
        </c:scaling>
        <c:delete val="1"/>
        <c:axPos val="b"/>
        <c:numFmt formatCode="General" sourceLinked="0"/>
        <c:majorTickMark val="out"/>
        <c:minorTickMark val="none"/>
        <c:tickLblPos val="nextTo"/>
        <c:crossAx val="8464492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ru-RU" dirty="0" smtClean="0"/>
              <a:t>Румыния</a:t>
            </a:r>
            <a:endParaRPr lang="pl-PL" dirty="0"/>
          </a:p>
        </c:rich>
      </c:tx>
      <c:overlay val="0"/>
      <c:spPr>
        <a:noFill/>
        <a:ln>
          <a:noFill/>
        </a:ln>
        <a:effectLst/>
      </c:spPr>
    </c:title>
    <c:autoTitleDeleted val="0"/>
    <c:plotArea>
      <c:layout>
        <c:manualLayout>
          <c:layoutTarget val="inner"/>
          <c:xMode val="edge"/>
          <c:yMode val="edge"/>
          <c:x val="0.14213360756806001"/>
          <c:y val="0.12850516814626001"/>
          <c:w val="0.81803482167068298"/>
          <c:h val="0.54864007570712603"/>
        </c:manualLayout>
      </c:layout>
      <c:lineChart>
        <c:grouping val="standard"/>
        <c:varyColors val="0"/>
        <c:ser>
          <c:idx val="0"/>
          <c:order val="0"/>
          <c:tx>
            <c:strRef>
              <c:f>'contribution rates'!$O$1:$O$2</c:f>
              <c:strCache>
                <c:ptCount val="2"/>
                <c:pt idx="0">
                  <c:v>Romania</c:v>
                </c:pt>
                <c:pt idx="1">
                  <c:v>Initial</c:v>
                </c:pt>
              </c:strCache>
            </c:strRef>
          </c:tx>
          <c:spPr>
            <a:ln w="28575" cap="rnd">
              <a:solidFill>
                <a:schemeClr val="accent1"/>
              </a:solidFill>
              <a:round/>
            </a:ln>
            <a:effectLst/>
          </c:spPr>
          <c:marker>
            <c:symbol val="none"/>
          </c:marker>
          <c:cat>
            <c:numRef>
              <c:f>'contribution rates'!$A$3:$A$43</c:f>
              <c:numCache>
                <c:formatCode>General</c:formatCode>
                <c:ptCount val="4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numCache>
            </c:numRef>
          </c:cat>
          <c:val>
            <c:numRef>
              <c:f>'contribution rates'!$O$3:$O$43</c:f>
              <c:numCache>
                <c:formatCode>0.0</c:formatCode>
                <c:ptCount val="41"/>
                <c:pt idx="0">
                  <c:v>0</c:v>
                </c:pt>
                <c:pt idx="1">
                  <c:v>0</c:v>
                </c:pt>
                <c:pt idx="2">
                  <c:v>0</c:v>
                </c:pt>
                <c:pt idx="3">
                  <c:v>0</c:v>
                </c:pt>
                <c:pt idx="4">
                  <c:v>0</c:v>
                </c:pt>
                <c:pt idx="5">
                  <c:v>0</c:v>
                </c:pt>
                <c:pt idx="6">
                  <c:v>0</c:v>
                </c:pt>
                <c:pt idx="7">
                  <c:v>0</c:v>
                </c:pt>
                <c:pt idx="8">
                  <c:v>2</c:v>
                </c:pt>
                <c:pt idx="9">
                  <c:v>2.5</c:v>
                </c:pt>
                <c:pt idx="10">
                  <c:v>3</c:v>
                </c:pt>
                <c:pt idx="11">
                  <c:v>3.5</c:v>
                </c:pt>
                <c:pt idx="12">
                  <c:v>4</c:v>
                </c:pt>
                <c:pt idx="13">
                  <c:v>4.5</c:v>
                </c:pt>
                <c:pt idx="14">
                  <c:v>5</c:v>
                </c:pt>
                <c:pt idx="15">
                  <c:v>5.5</c:v>
                </c:pt>
                <c:pt idx="16">
                  <c:v>6</c:v>
                </c:pt>
                <c:pt idx="17">
                  <c:v>6</c:v>
                </c:pt>
                <c:pt idx="18">
                  <c:v>6</c:v>
                </c:pt>
                <c:pt idx="19">
                  <c:v>6</c:v>
                </c:pt>
                <c:pt idx="20">
                  <c:v>6</c:v>
                </c:pt>
                <c:pt idx="21">
                  <c:v>6</c:v>
                </c:pt>
                <c:pt idx="22">
                  <c:v>6</c:v>
                </c:pt>
                <c:pt idx="23">
                  <c:v>6</c:v>
                </c:pt>
                <c:pt idx="24">
                  <c:v>6</c:v>
                </c:pt>
                <c:pt idx="25">
                  <c:v>6</c:v>
                </c:pt>
                <c:pt idx="26">
                  <c:v>6</c:v>
                </c:pt>
                <c:pt idx="27">
                  <c:v>6</c:v>
                </c:pt>
                <c:pt idx="28">
                  <c:v>6</c:v>
                </c:pt>
                <c:pt idx="29">
                  <c:v>6</c:v>
                </c:pt>
                <c:pt idx="30">
                  <c:v>6</c:v>
                </c:pt>
                <c:pt idx="31">
                  <c:v>6</c:v>
                </c:pt>
                <c:pt idx="32">
                  <c:v>6</c:v>
                </c:pt>
                <c:pt idx="33">
                  <c:v>6</c:v>
                </c:pt>
                <c:pt idx="34">
                  <c:v>6</c:v>
                </c:pt>
                <c:pt idx="35">
                  <c:v>6</c:v>
                </c:pt>
                <c:pt idx="36">
                  <c:v>6</c:v>
                </c:pt>
                <c:pt idx="37">
                  <c:v>6</c:v>
                </c:pt>
                <c:pt idx="38">
                  <c:v>6</c:v>
                </c:pt>
                <c:pt idx="39">
                  <c:v>6</c:v>
                </c:pt>
                <c:pt idx="40">
                  <c:v>6</c:v>
                </c:pt>
              </c:numCache>
            </c:numRef>
          </c:val>
          <c:smooth val="0"/>
          <c:extLst xmlns:c16r2="http://schemas.microsoft.com/office/drawing/2015/06/chart">
            <c:ext xmlns:c16="http://schemas.microsoft.com/office/drawing/2014/chart" uri="{C3380CC4-5D6E-409C-BE32-E72D297353CC}">
              <c16:uniqueId val="{00000000-F348-4E70-9ECC-0988AAD0B42C}"/>
            </c:ext>
          </c:extLst>
        </c:ser>
        <c:ser>
          <c:idx val="1"/>
          <c:order val="1"/>
          <c:tx>
            <c:strRef>
              <c:f>'contribution rates'!$P$1:$P$2</c:f>
              <c:strCache>
                <c:ptCount val="2"/>
                <c:pt idx="0">
                  <c:v>Romania</c:v>
                </c:pt>
                <c:pt idx="1">
                  <c:v>Post 2008</c:v>
                </c:pt>
              </c:strCache>
            </c:strRef>
          </c:tx>
          <c:spPr>
            <a:ln w="28575" cap="rnd">
              <a:solidFill>
                <a:schemeClr val="accent2"/>
              </a:solidFill>
              <a:round/>
            </a:ln>
            <a:effectLst/>
          </c:spPr>
          <c:marker>
            <c:symbol val="none"/>
          </c:marker>
          <c:cat>
            <c:numRef>
              <c:f>'contribution rates'!$A$3:$A$43</c:f>
              <c:numCache>
                <c:formatCode>General</c:formatCode>
                <c:ptCount val="4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numCache>
            </c:numRef>
          </c:cat>
          <c:val>
            <c:numRef>
              <c:f>'contribution rates'!$P$3:$P$43</c:f>
              <c:numCache>
                <c:formatCode>0.0</c:formatCode>
                <c:ptCount val="41"/>
                <c:pt idx="0">
                  <c:v>0</c:v>
                </c:pt>
                <c:pt idx="1">
                  <c:v>0</c:v>
                </c:pt>
                <c:pt idx="2">
                  <c:v>0</c:v>
                </c:pt>
                <c:pt idx="3">
                  <c:v>0</c:v>
                </c:pt>
                <c:pt idx="4">
                  <c:v>0</c:v>
                </c:pt>
                <c:pt idx="5">
                  <c:v>0</c:v>
                </c:pt>
                <c:pt idx="6">
                  <c:v>0</c:v>
                </c:pt>
                <c:pt idx="7">
                  <c:v>0</c:v>
                </c:pt>
                <c:pt idx="8">
                  <c:v>2</c:v>
                </c:pt>
                <c:pt idx="9">
                  <c:v>2</c:v>
                </c:pt>
                <c:pt idx="10">
                  <c:v>2.5</c:v>
                </c:pt>
                <c:pt idx="11">
                  <c:v>3</c:v>
                </c:pt>
                <c:pt idx="12">
                  <c:v>3.5</c:v>
                </c:pt>
                <c:pt idx="13">
                  <c:v>4</c:v>
                </c:pt>
                <c:pt idx="14">
                  <c:v>4.5</c:v>
                </c:pt>
                <c:pt idx="15">
                  <c:v>5</c:v>
                </c:pt>
                <c:pt idx="16">
                  <c:v>5.0999999999999996</c:v>
                </c:pt>
                <c:pt idx="17">
                  <c:v>6</c:v>
                </c:pt>
                <c:pt idx="18">
                  <c:v>6</c:v>
                </c:pt>
                <c:pt idx="19">
                  <c:v>6</c:v>
                </c:pt>
                <c:pt idx="20">
                  <c:v>6</c:v>
                </c:pt>
                <c:pt idx="21">
                  <c:v>6</c:v>
                </c:pt>
                <c:pt idx="22">
                  <c:v>6</c:v>
                </c:pt>
                <c:pt idx="23">
                  <c:v>6</c:v>
                </c:pt>
                <c:pt idx="24">
                  <c:v>6</c:v>
                </c:pt>
                <c:pt idx="25">
                  <c:v>6</c:v>
                </c:pt>
                <c:pt idx="26">
                  <c:v>6</c:v>
                </c:pt>
                <c:pt idx="27">
                  <c:v>6</c:v>
                </c:pt>
                <c:pt idx="28">
                  <c:v>6</c:v>
                </c:pt>
                <c:pt idx="29">
                  <c:v>6</c:v>
                </c:pt>
                <c:pt idx="30">
                  <c:v>6</c:v>
                </c:pt>
                <c:pt idx="31">
                  <c:v>6</c:v>
                </c:pt>
                <c:pt idx="32">
                  <c:v>6</c:v>
                </c:pt>
                <c:pt idx="33">
                  <c:v>6</c:v>
                </c:pt>
                <c:pt idx="34">
                  <c:v>6</c:v>
                </c:pt>
                <c:pt idx="35">
                  <c:v>6</c:v>
                </c:pt>
                <c:pt idx="36">
                  <c:v>6</c:v>
                </c:pt>
                <c:pt idx="37">
                  <c:v>6</c:v>
                </c:pt>
                <c:pt idx="38">
                  <c:v>6</c:v>
                </c:pt>
                <c:pt idx="39">
                  <c:v>6</c:v>
                </c:pt>
                <c:pt idx="40">
                  <c:v>6</c:v>
                </c:pt>
              </c:numCache>
            </c:numRef>
          </c:val>
          <c:smooth val="0"/>
          <c:extLst xmlns:c16r2="http://schemas.microsoft.com/office/drawing/2015/06/chart">
            <c:ext xmlns:c16="http://schemas.microsoft.com/office/drawing/2014/chart" uri="{C3380CC4-5D6E-409C-BE32-E72D297353CC}">
              <c16:uniqueId val="{00000001-F348-4E70-9ECC-0988AAD0B42C}"/>
            </c:ext>
          </c:extLst>
        </c:ser>
        <c:dLbls>
          <c:showLegendKey val="0"/>
          <c:showVal val="0"/>
          <c:showCatName val="0"/>
          <c:showSerName val="0"/>
          <c:showPercent val="0"/>
          <c:showBubbleSize val="0"/>
        </c:dLbls>
        <c:marker val="1"/>
        <c:smooth val="0"/>
        <c:axId val="84772864"/>
        <c:axId val="86605824"/>
      </c:lineChart>
      <c:catAx>
        <c:axId val="84772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6605824"/>
        <c:crosses val="autoZero"/>
        <c:auto val="1"/>
        <c:lblAlgn val="ctr"/>
        <c:lblOffset val="100"/>
        <c:noMultiLvlLbl val="0"/>
      </c:catAx>
      <c:valAx>
        <c:axId val="86605824"/>
        <c:scaling>
          <c:orientation val="minMax"/>
          <c:max val="10"/>
          <c:min val="0"/>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pl-PL"/>
                  <a:t>per cent of wage</a:t>
                </a:r>
              </a:p>
            </c:rich>
          </c:tx>
          <c:overlay val="0"/>
          <c:spPr>
            <a:noFill/>
            <a:ln>
              <a:noFill/>
            </a:ln>
            <a:effectLst/>
          </c:sp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47728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ru-RU" dirty="0" smtClean="0"/>
              <a:t>Словакия</a:t>
            </a:r>
            <a:endParaRPr lang="pl-PL" dirty="0"/>
          </a:p>
        </c:rich>
      </c:tx>
      <c:layout>
        <c:manualLayout>
          <c:xMode val="edge"/>
          <c:yMode val="edge"/>
          <c:x val="0.39208275215974803"/>
          <c:y val="5.4986578079366397E-2"/>
        </c:manualLayout>
      </c:layout>
      <c:overlay val="0"/>
      <c:spPr>
        <a:noFill/>
        <a:ln>
          <a:noFill/>
        </a:ln>
        <a:effectLst/>
      </c:spPr>
    </c:title>
    <c:autoTitleDeleted val="0"/>
    <c:plotArea>
      <c:layout>
        <c:manualLayout>
          <c:layoutTarget val="inner"/>
          <c:xMode val="edge"/>
          <c:yMode val="edge"/>
          <c:x val="0.14213360756806001"/>
          <c:y val="0.14899315915012901"/>
          <c:w val="0.81803482167068298"/>
          <c:h val="0.52815178972061905"/>
        </c:manualLayout>
      </c:layout>
      <c:lineChart>
        <c:grouping val="standard"/>
        <c:varyColors val="0"/>
        <c:ser>
          <c:idx val="0"/>
          <c:order val="0"/>
          <c:tx>
            <c:strRef>
              <c:f>'contribution rates'!$Q$1:$Q$2</c:f>
              <c:strCache>
                <c:ptCount val="2"/>
                <c:pt idx="0">
                  <c:v>Slovakia</c:v>
                </c:pt>
                <c:pt idx="1">
                  <c:v>Initial</c:v>
                </c:pt>
              </c:strCache>
            </c:strRef>
          </c:tx>
          <c:spPr>
            <a:ln w="28575" cap="rnd">
              <a:solidFill>
                <a:schemeClr val="accent1"/>
              </a:solidFill>
              <a:round/>
            </a:ln>
            <a:effectLst/>
          </c:spPr>
          <c:marker>
            <c:symbol val="none"/>
          </c:marker>
          <c:cat>
            <c:numRef>
              <c:f>'contribution rates'!$A$3:$A$43</c:f>
              <c:numCache>
                <c:formatCode>General</c:formatCode>
                <c:ptCount val="4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numCache>
            </c:numRef>
          </c:cat>
          <c:val>
            <c:numRef>
              <c:f>'contribution rates'!$Q$3:$Q$43</c:f>
              <c:numCache>
                <c:formatCode>General</c:formatCode>
                <c:ptCount val="41"/>
                <c:pt idx="0">
                  <c:v>0</c:v>
                </c:pt>
                <c:pt idx="1">
                  <c:v>0</c:v>
                </c:pt>
                <c:pt idx="2">
                  <c:v>0</c:v>
                </c:pt>
                <c:pt idx="3">
                  <c:v>0</c:v>
                </c:pt>
                <c:pt idx="4">
                  <c:v>0</c:v>
                </c:pt>
                <c:pt idx="5">
                  <c:v>9</c:v>
                </c:pt>
                <c:pt idx="6">
                  <c:v>9</c:v>
                </c:pt>
                <c:pt idx="7">
                  <c:v>9</c:v>
                </c:pt>
                <c:pt idx="8">
                  <c:v>9</c:v>
                </c:pt>
                <c:pt idx="9">
                  <c:v>9</c:v>
                </c:pt>
                <c:pt idx="10">
                  <c:v>9</c:v>
                </c:pt>
                <c:pt idx="11">
                  <c:v>9</c:v>
                </c:pt>
                <c:pt idx="12">
                  <c:v>9</c:v>
                </c:pt>
                <c:pt idx="13">
                  <c:v>9</c:v>
                </c:pt>
                <c:pt idx="14">
                  <c:v>9</c:v>
                </c:pt>
                <c:pt idx="15">
                  <c:v>9</c:v>
                </c:pt>
                <c:pt idx="16">
                  <c:v>9</c:v>
                </c:pt>
                <c:pt idx="17">
                  <c:v>9</c:v>
                </c:pt>
                <c:pt idx="18">
                  <c:v>9</c:v>
                </c:pt>
                <c:pt idx="19">
                  <c:v>9</c:v>
                </c:pt>
                <c:pt idx="20">
                  <c:v>9</c:v>
                </c:pt>
                <c:pt idx="21">
                  <c:v>9</c:v>
                </c:pt>
                <c:pt idx="22">
                  <c:v>9</c:v>
                </c:pt>
                <c:pt idx="23">
                  <c:v>9</c:v>
                </c:pt>
                <c:pt idx="24">
                  <c:v>9</c:v>
                </c:pt>
                <c:pt idx="25">
                  <c:v>9</c:v>
                </c:pt>
                <c:pt idx="26">
                  <c:v>9</c:v>
                </c:pt>
                <c:pt idx="27">
                  <c:v>9</c:v>
                </c:pt>
                <c:pt idx="28">
                  <c:v>9</c:v>
                </c:pt>
                <c:pt idx="29">
                  <c:v>9</c:v>
                </c:pt>
                <c:pt idx="30">
                  <c:v>9</c:v>
                </c:pt>
                <c:pt idx="31">
                  <c:v>9</c:v>
                </c:pt>
                <c:pt idx="32">
                  <c:v>9</c:v>
                </c:pt>
                <c:pt idx="33">
                  <c:v>9</c:v>
                </c:pt>
                <c:pt idx="34">
                  <c:v>9</c:v>
                </c:pt>
                <c:pt idx="35">
                  <c:v>9</c:v>
                </c:pt>
                <c:pt idx="36">
                  <c:v>9</c:v>
                </c:pt>
                <c:pt idx="37">
                  <c:v>9</c:v>
                </c:pt>
                <c:pt idx="38">
                  <c:v>9</c:v>
                </c:pt>
                <c:pt idx="39">
                  <c:v>9</c:v>
                </c:pt>
                <c:pt idx="40">
                  <c:v>9</c:v>
                </c:pt>
              </c:numCache>
            </c:numRef>
          </c:val>
          <c:smooth val="0"/>
          <c:extLst xmlns:c16r2="http://schemas.microsoft.com/office/drawing/2015/06/chart">
            <c:ext xmlns:c16="http://schemas.microsoft.com/office/drawing/2014/chart" uri="{C3380CC4-5D6E-409C-BE32-E72D297353CC}">
              <c16:uniqueId val="{00000000-FEB9-4012-B8ED-81929F01544D}"/>
            </c:ext>
          </c:extLst>
        </c:ser>
        <c:ser>
          <c:idx val="1"/>
          <c:order val="1"/>
          <c:tx>
            <c:strRef>
              <c:f>'contribution rates'!$R$1:$R$2</c:f>
              <c:strCache>
                <c:ptCount val="2"/>
                <c:pt idx="0">
                  <c:v>Slovakia</c:v>
                </c:pt>
                <c:pt idx="1">
                  <c:v>Post 2008</c:v>
                </c:pt>
              </c:strCache>
            </c:strRef>
          </c:tx>
          <c:spPr>
            <a:ln w="28575" cap="rnd">
              <a:solidFill>
                <a:schemeClr val="accent2"/>
              </a:solidFill>
              <a:round/>
            </a:ln>
            <a:effectLst/>
          </c:spPr>
          <c:marker>
            <c:symbol val="none"/>
          </c:marker>
          <c:cat>
            <c:numRef>
              <c:f>'contribution rates'!$A$3:$A$43</c:f>
              <c:numCache>
                <c:formatCode>General</c:formatCode>
                <c:ptCount val="4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numCache>
            </c:numRef>
          </c:cat>
          <c:val>
            <c:numRef>
              <c:f>'contribution rates'!$R$3:$R$43</c:f>
              <c:numCache>
                <c:formatCode>General</c:formatCode>
                <c:ptCount val="41"/>
                <c:pt idx="0">
                  <c:v>0</c:v>
                </c:pt>
                <c:pt idx="1">
                  <c:v>0</c:v>
                </c:pt>
                <c:pt idx="2">
                  <c:v>0</c:v>
                </c:pt>
                <c:pt idx="3">
                  <c:v>0</c:v>
                </c:pt>
                <c:pt idx="4">
                  <c:v>0</c:v>
                </c:pt>
                <c:pt idx="5">
                  <c:v>9</c:v>
                </c:pt>
                <c:pt idx="6">
                  <c:v>9</c:v>
                </c:pt>
                <c:pt idx="7">
                  <c:v>9</c:v>
                </c:pt>
                <c:pt idx="8">
                  <c:v>9</c:v>
                </c:pt>
                <c:pt idx="9">
                  <c:v>9</c:v>
                </c:pt>
                <c:pt idx="10">
                  <c:v>9</c:v>
                </c:pt>
                <c:pt idx="11">
                  <c:v>9</c:v>
                </c:pt>
                <c:pt idx="12">
                  <c:v>9</c:v>
                </c:pt>
                <c:pt idx="13">
                  <c:v>4</c:v>
                </c:pt>
                <c:pt idx="14">
                  <c:v>4</c:v>
                </c:pt>
                <c:pt idx="15">
                  <c:v>4</c:v>
                </c:pt>
                <c:pt idx="16">
                  <c:v>4</c:v>
                </c:pt>
                <c:pt idx="17">
                  <c:v>4.25</c:v>
                </c:pt>
                <c:pt idx="18">
                  <c:v>4.5</c:v>
                </c:pt>
                <c:pt idx="19">
                  <c:v>4.75</c:v>
                </c:pt>
                <c:pt idx="20">
                  <c:v>5</c:v>
                </c:pt>
                <c:pt idx="21">
                  <c:v>5.25</c:v>
                </c:pt>
                <c:pt idx="22">
                  <c:v>5.5</c:v>
                </c:pt>
                <c:pt idx="23">
                  <c:v>5.75</c:v>
                </c:pt>
                <c:pt idx="24">
                  <c:v>6</c:v>
                </c:pt>
                <c:pt idx="25">
                  <c:v>6</c:v>
                </c:pt>
                <c:pt idx="26">
                  <c:v>6</c:v>
                </c:pt>
                <c:pt idx="27">
                  <c:v>6</c:v>
                </c:pt>
                <c:pt idx="28">
                  <c:v>6</c:v>
                </c:pt>
                <c:pt idx="29">
                  <c:v>6</c:v>
                </c:pt>
                <c:pt idx="30">
                  <c:v>6</c:v>
                </c:pt>
                <c:pt idx="31">
                  <c:v>6</c:v>
                </c:pt>
                <c:pt idx="32">
                  <c:v>6</c:v>
                </c:pt>
                <c:pt idx="33">
                  <c:v>6</c:v>
                </c:pt>
                <c:pt idx="34">
                  <c:v>6</c:v>
                </c:pt>
                <c:pt idx="35">
                  <c:v>6</c:v>
                </c:pt>
                <c:pt idx="36">
                  <c:v>6</c:v>
                </c:pt>
                <c:pt idx="37">
                  <c:v>6</c:v>
                </c:pt>
                <c:pt idx="38">
                  <c:v>6</c:v>
                </c:pt>
                <c:pt idx="39">
                  <c:v>6</c:v>
                </c:pt>
                <c:pt idx="40">
                  <c:v>6</c:v>
                </c:pt>
              </c:numCache>
            </c:numRef>
          </c:val>
          <c:smooth val="0"/>
          <c:extLst xmlns:c16r2="http://schemas.microsoft.com/office/drawing/2015/06/chart">
            <c:ext xmlns:c16="http://schemas.microsoft.com/office/drawing/2014/chart" uri="{C3380CC4-5D6E-409C-BE32-E72D297353CC}">
              <c16:uniqueId val="{00000001-FEB9-4012-B8ED-81929F01544D}"/>
            </c:ext>
          </c:extLst>
        </c:ser>
        <c:dLbls>
          <c:showLegendKey val="0"/>
          <c:showVal val="0"/>
          <c:showCatName val="0"/>
          <c:showSerName val="0"/>
          <c:showPercent val="0"/>
          <c:showBubbleSize val="0"/>
        </c:dLbls>
        <c:marker val="1"/>
        <c:smooth val="0"/>
        <c:axId val="84773376"/>
        <c:axId val="86607552"/>
      </c:lineChart>
      <c:catAx>
        <c:axId val="84773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6607552"/>
        <c:crosses val="autoZero"/>
        <c:auto val="1"/>
        <c:lblAlgn val="ctr"/>
        <c:lblOffset val="100"/>
        <c:noMultiLvlLbl val="0"/>
      </c:catAx>
      <c:valAx>
        <c:axId val="86607552"/>
        <c:scaling>
          <c:orientation val="minMax"/>
          <c:max val="10"/>
          <c:min val="0"/>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pl-PL"/>
                  <a:t>per cent of wage</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47733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ru-RU" dirty="0" smtClean="0"/>
              <a:t>Польша</a:t>
            </a:r>
            <a:endParaRPr lang="pl-PL" dirty="0"/>
          </a:p>
        </c:rich>
      </c:tx>
      <c:overlay val="0"/>
      <c:spPr>
        <a:noFill/>
        <a:ln>
          <a:noFill/>
        </a:ln>
        <a:effectLst/>
      </c:spPr>
    </c:title>
    <c:autoTitleDeleted val="0"/>
    <c:plotArea>
      <c:layout>
        <c:manualLayout>
          <c:layoutTarget val="inner"/>
          <c:xMode val="edge"/>
          <c:yMode val="edge"/>
          <c:x val="0.14213360756806001"/>
          <c:y val="4.9017746953816201E-2"/>
          <c:w val="0.81803482167068298"/>
          <c:h val="0.62812744433435896"/>
        </c:manualLayout>
      </c:layout>
      <c:lineChart>
        <c:grouping val="standard"/>
        <c:varyColors val="0"/>
        <c:ser>
          <c:idx val="0"/>
          <c:order val="0"/>
          <c:tx>
            <c:strRef>
              <c:f>'contribution rates'!$M$1:$M$2</c:f>
              <c:strCache>
                <c:ptCount val="2"/>
                <c:pt idx="0">
                  <c:v>Poland</c:v>
                </c:pt>
                <c:pt idx="1">
                  <c:v>Initial</c:v>
                </c:pt>
              </c:strCache>
            </c:strRef>
          </c:tx>
          <c:spPr>
            <a:ln w="28575" cap="rnd">
              <a:solidFill>
                <a:schemeClr val="accent1"/>
              </a:solidFill>
              <a:round/>
            </a:ln>
            <a:effectLst/>
          </c:spPr>
          <c:marker>
            <c:symbol val="none"/>
          </c:marker>
          <c:cat>
            <c:numRef>
              <c:f>'contribution rates'!$A$3:$A$43</c:f>
              <c:numCache>
                <c:formatCode>General</c:formatCode>
                <c:ptCount val="4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numCache>
            </c:numRef>
          </c:cat>
          <c:val>
            <c:numRef>
              <c:f>'contribution rates'!$M$3:$M$43</c:f>
              <c:numCache>
                <c:formatCode>General</c:formatCode>
                <c:ptCount val="41"/>
                <c:pt idx="0">
                  <c:v>7.3</c:v>
                </c:pt>
                <c:pt idx="1">
                  <c:v>7.3</c:v>
                </c:pt>
                <c:pt idx="2">
                  <c:v>7.3</c:v>
                </c:pt>
                <c:pt idx="3">
                  <c:v>7.3</c:v>
                </c:pt>
                <c:pt idx="4">
                  <c:v>7.3</c:v>
                </c:pt>
                <c:pt idx="5">
                  <c:v>7.3</c:v>
                </c:pt>
                <c:pt idx="6">
                  <c:v>7.3</c:v>
                </c:pt>
                <c:pt idx="7">
                  <c:v>7.3</c:v>
                </c:pt>
                <c:pt idx="8">
                  <c:v>7.3</c:v>
                </c:pt>
                <c:pt idx="9">
                  <c:v>7.3</c:v>
                </c:pt>
                <c:pt idx="10">
                  <c:v>7.3</c:v>
                </c:pt>
                <c:pt idx="11">
                  <c:v>7.3</c:v>
                </c:pt>
                <c:pt idx="12">
                  <c:v>7.3</c:v>
                </c:pt>
                <c:pt idx="13">
                  <c:v>7.3</c:v>
                </c:pt>
                <c:pt idx="14">
                  <c:v>7.3</c:v>
                </c:pt>
                <c:pt idx="15">
                  <c:v>7.3</c:v>
                </c:pt>
                <c:pt idx="16">
                  <c:v>7.3</c:v>
                </c:pt>
                <c:pt idx="17">
                  <c:v>7.3</c:v>
                </c:pt>
                <c:pt idx="18">
                  <c:v>7.3</c:v>
                </c:pt>
                <c:pt idx="19">
                  <c:v>7.3</c:v>
                </c:pt>
                <c:pt idx="20">
                  <c:v>7.3</c:v>
                </c:pt>
                <c:pt idx="21">
                  <c:v>7.3</c:v>
                </c:pt>
                <c:pt idx="22">
                  <c:v>7.3</c:v>
                </c:pt>
                <c:pt idx="23">
                  <c:v>7.3</c:v>
                </c:pt>
                <c:pt idx="24">
                  <c:v>7.3</c:v>
                </c:pt>
                <c:pt idx="25">
                  <c:v>7.3</c:v>
                </c:pt>
                <c:pt idx="26">
                  <c:v>7.3</c:v>
                </c:pt>
                <c:pt idx="27">
                  <c:v>7.3</c:v>
                </c:pt>
                <c:pt idx="28">
                  <c:v>7.3</c:v>
                </c:pt>
                <c:pt idx="29">
                  <c:v>7.3</c:v>
                </c:pt>
                <c:pt idx="30">
                  <c:v>7.3</c:v>
                </c:pt>
                <c:pt idx="31">
                  <c:v>7.3</c:v>
                </c:pt>
                <c:pt idx="32">
                  <c:v>7.3</c:v>
                </c:pt>
                <c:pt idx="33">
                  <c:v>7.3</c:v>
                </c:pt>
                <c:pt idx="34">
                  <c:v>7.3</c:v>
                </c:pt>
                <c:pt idx="35">
                  <c:v>7.3</c:v>
                </c:pt>
                <c:pt idx="36">
                  <c:v>7.3</c:v>
                </c:pt>
                <c:pt idx="37">
                  <c:v>7.3</c:v>
                </c:pt>
                <c:pt idx="38">
                  <c:v>7.3</c:v>
                </c:pt>
                <c:pt idx="39">
                  <c:v>7.3</c:v>
                </c:pt>
                <c:pt idx="40">
                  <c:v>7.3</c:v>
                </c:pt>
              </c:numCache>
            </c:numRef>
          </c:val>
          <c:smooth val="0"/>
          <c:extLst xmlns:c16r2="http://schemas.microsoft.com/office/drawing/2015/06/chart">
            <c:ext xmlns:c16="http://schemas.microsoft.com/office/drawing/2014/chart" uri="{C3380CC4-5D6E-409C-BE32-E72D297353CC}">
              <c16:uniqueId val="{00000000-F366-4433-A6BD-EF918541EB8A}"/>
            </c:ext>
          </c:extLst>
        </c:ser>
        <c:ser>
          <c:idx val="1"/>
          <c:order val="1"/>
          <c:tx>
            <c:strRef>
              <c:f>'contribution rates'!$N$1:$N$2</c:f>
              <c:strCache>
                <c:ptCount val="2"/>
                <c:pt idx="0">
                  <c:v>Poland</c:v>
                </c:pt>
                <c:pt idx="1">
                  <c:v>Post 2008</c:v>
                </c:pt>
              </c:strCache>
            </c:strRef>
          </c:tx>
          <c:spPr>
            <a:ln w="28575" cap="rnd">
              <a:solidFill>
                <a:schemeClr val="accent2"/>
              </a:solidFill>
              <a:round/>
            </a:ln>
            <a:effectLst/>
          </c:spPr>
          <c:marker>
            <c:symbol val="none"/>
          </c:marker>
          <c:cat>
            <c:numRef>
              <c:f>'contribution rates'!$A$3:$A$43</c:f>
              <c:numCache>
                <c:formatCode>General</c:formatCode>
                <c:ptCount val="4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numCache>
            </c:numRef>
          </c:cat>
          <c:val>
            <c:numRef>
              <c:f>'contribution rates'!$N$3:$N$43</c:f>
              <c:numCache>
                <c:formatCode>General</c:formatCode>
                <c:ptCount val="41"/>
                <c:pt idx="0">
                  <c:v>7.3</c:v>
                </c:pt>
                <c:pt idx="1">
                  <c:v>7.3</c:v>
                </c:pt>
                <c:pt idx="2">
                  <c:v>7.3</c:v>
                </c:pt>
                <c:pt idx="3">
                  <c:v>7.3</c:v>
                </c:pt>
                <c:pt idx="4">
                  <c:v>7.3</c:v>
                </c:pt>
                <c:pt idx="5">
                  <c:v>7.3</c:v>
                </c:pt>
                <c:pt idx="6">
                  <c:v>7.3</c:v>
                </c:pt>
                <c:pt idx="7">
                  <c:v>7.3</c:v>
                </c:pt>
                <c:pt idx="8">
                  <c:v>7.3</c:v>
                </c:pt>
                <c:pt idx="9">
                  <c:v>7.3</c:v>
                </c:pt>
                <c:pt idx="10">
                  <c:v>7.3</c:v>
                </c:pt>
                <c:pt idx="11" formatCode="0.00">
                  <c:v>3.9666666666666659</c:v>
                </c:pt>
                <c:pt idx="12">
                  <c:v>2.2999999999999998</c:v>
                </c:pt>
                <c:pt idx="13">
                  <c:v>2.2999999999999998</c:v>
                </c:pt>
                <c:pt idx="14">
                  <c:v>2.92</c:v>
                </c:pt>
                <c:pt idx="15">
                  <c:v>2.92</c:v>
                </c:pt>
                <c:pt idx="16">
                  <c:v>2.92</c:v>
                </c:pt>
                <c:pt idx="17">
                  <c:v>2.92</c:v>
                </c:pt>
                <c:pt idx="18">
                  <c:v>2.92</c:v>
                </c:pt>
                <c:pt idx="19">
                  <c:v>2.92</c:v>
                </c:pt>
                <c:pt idx="20">
                  <c:v>2.92</c:v>
                </c:pt>
                <c:pt idx="21">
                  <c:v>2.92</c:v>
                </c:pt>
                <c:pt idx="22">
                  <c:v>2.92</c:v>
                </c:pt>
                <c:pt idx="23">
                  <c:v>2.92</c:v>
                </c:pt>
                <c:pt idx="24">
                  <c:v>2.92</c:v>
                </c:pt>
                <c:pt idx="25">
                  <c:v>2.92</c:v>
                </c:pt>
                <c:pt idx="26">
                  <c:v>2.92</c:v>
                </c:pt>
                <c:pt idx="27">
                  <c:v>2.92</c:v>
                </c:pt>
                <c:pt idx="28">
                  <c:v>2.92</c:v>
                </c:pt>
                <c:pt idx="29">
                  <c:v>2.92</c:v>
                </c:pt>
                <c:pt idx="30">
                  <c:v>2.92</c:v>
                </c:pt>
                <c:pt idx="31">
                  <c:v>2.92</c:v>
                </c:pt>
                <c:pt idx="32">
                  <c:v>2.92</c:v>
                </c:pt>
                <c:pt idx="33">
                  <c:v>2.92</c:v>
                </c:pt>
                <c:pt idx="34">
                  <c:v>2.92</c:v>
                </c:pt>
                <c:pt idx="35">
                  <c:v>2.92</c:v>
                </c:pt>
                <c:pt idx="36">
                  <c:v>2.92</c:v>
                </c:pt>
                <c:pt idx="37">
                  <c:v>2.92</c:v>
                </c:pt>
                <c:pt idx="38">
                  <c:v>2.92</c:v>
                </c:pt>
                <c:pt idx="39">
                  <c:v>2.92</c:v>
                </c:pt>
                <c:pt idx="40">
                  <c:v>2.92</c:v>
                </c:pt>
              </c:numCache>
            </c:numRef>
          </c:val>
          <c:smooth val="0"/>
          <c:extLst xmlns:c16r2="http://schemas.microsoft.com/office/drawing/2015/06/chart">
            <c:ext xmlns:c16="http://schemas.microsoft.com/office/drawing/2014/chart" uri="{C3380CC4-5D6E-409C-BE32-E72D297353CC}">
              <c16:uniqueId val="{00000001-F366-4433-A6BD-EF918541EB8A}"/>
            </c:ext>
          </c:extLst>
        </c:ser>
        <c:dLbls>
          <c:showLegendKey val="0"/>
          <c:showVal val="0"/>
          <c:showCatName val="0"/>
          <c:showSerName val="0"/>
          <c:showPercent val="0"/>
          <c:showBubbleSize val="0"/>
        </c:dLbls>
        <c:marker val="1"/>
        <c:smooth val="0"/>
        <c:axId val="84774400"/>
        <c:axId val="86609280"/>
      </c:lineChart>
      <c:catAx>
        <c:axId val="84774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6609280"/>
        <c:crosses val="autoZero"/>
        <c:auto val="1"/>
        <c:lblAlgn val="ctr"/>
        <c:lblOffset val="100"/>
        <c:noMultiLvlLbl val="0"/>
      </c:catAx>
      <c:valAx>
        <c:axId val="86609280"/>
        <c:scaling>
          <c:orientation val="minMax"/>
          <c:max val="10"/>
          <c:min val="0"/>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pl-PL"/>
                  <a:t>per cent of wage</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47744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ru-RU" dirty="0" smtClean="0"/>
              <a:t>Литва</a:t>
            </a:r>
            <a:endParaRPr lang="pl-PL" dirty="0"/>
          </a:p>
        </c:rich>
      </c:tx>
      <c:overlay val="0"/>
      <c:spPr>
        <a:noFill/>
        <a:ln>
          <a:noFill/>
        </a:ln>
        <a:effectLst/>
      </c:spPr>
    </c:title>
    <c:autoTitleDeleted val="0"/>
    <c:plotArea>
      <c:layout>
        <c:manualLayout>
          <c:layoutTarget val="inner"/>
          <c:xMode val="edge"/>
          <c:yMode val="edge"/>
          <c:x val="0.14213360756806001"/>
          <c:y val="4.9017746953816201E-2"/>
          <c:w val="0.81803482167068298"/>
          <c:h val="0.59380215570043804"/>
        </c:manualLayout>
      </c:layout>
      <c:lineChart>
        <c:grouping val="standard"/>
        <c:varyColors val="0"/>
        <c:ser>
          <c:idx val="0"/>
          <c:order val="0"/>
          <c:tx>
            <c:strRef>
              <c:f>'contribution rates'!$H$1:$H$2</c:f>
              <c:strCache>
                <c:ptCount val="2"/>
                <c:pt idx="0">
                  <c:v>Lithuania</c:v>
                </c:pt>
                <c:pt idx="1">
                  <c:v>Initial</c:v>
                </c:pt>
              </c:strCache>
            </c:strRef>
          </c:tx>
          <c:spPr>
            <a:ln w="28575" cap="rnd">
              <a:solidFill>
                <a:schemeClr val="accent1"/>
              </a:solidFill>
              <a:round/>
            </a:ln>
            <a:effectLst/>
          </c:spPr>
          <c:marker>
            <c:symbol val="none"/>
          </c:marker>
          <c:cat>
            <c:numRef>
              <c:f>'contribution rates'!$A$3:$A$43</c:f>
              <c:numCache>
                <c:formatCode>General</c:formatCode>
                <c:ptCount val="4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numCache>
            </c:numRef>
          </c:cat>
          <c:val>
            <c:numRef>
              <c:f>'contribution rates'!$H$3:$H$43</c:f>
              <c:numCache>
                <c:formatCode>General</c:formatCode>
                <c:ptCount val="41"/>
                <c:pt idx="0">
                  <c:v>0</c:v>
                </c:pt>
                <c:pt idx="1">
                  <c:v>0</c:v>
                </c:pt>
                <c:pt idx="2">
                  <c:v>0</c:v>
                </c:pt>
                <c:pt idx="3">
                  <c:v>0</c:v>
                </c:pt>
                <c:pt idx="4">
                  <c:v>2.5</c:v>
                </c:pt>
                <c:pt idx="5">
                  <c:v>3.5</c:v>
                </c:pt>
                <c:pt idx="6">
                  <c:v>4.5</c:v>
                </c:pt>
                <c:pt idx="7">
                  <c:v>5.5</c:v>
                </c:pt>
                <c:pt idx="8">
                  <c:v>5.5</c:v>
                </c:pt>
                <c:pt idx="9">
                  <c:v>5.5</c:v>
                </c:pt>
                <c:pt idx="10">
                  <c:v>5.5</c:v>
                </c:pt>
                <c:pt idx="11">
                  <c:v>5.5</c:v>
                </c:pt>
                <c:pt idx="12">
                  <c:v>5.5</c:v>
                </c:pt>
                <c:pt idx="13">
                  <c:v>5.5</c:v>
                </c:pt>
                <c:pt idx="14">
                  <c:v>5.5</c:v>
                </c:pt>
                <c:pt idx="15">
                  <c:v>5.5</c:v>
                </c:pt>
                <c:pt idx="16">
                  <c:v>5.5</c:v>
                </c:pt>
                <c:pt idx="17">
                  <c:v>5.5</c:v>
                </c:pt>
                <c:pt idx="18">
                  <c:v>5.5</c:v>
                </c:pt>
                <c:pt idx="19">
                  <c:v>5.5</c:v>
                </c:pt>
                <c:pt idx="20">
                  <c:v>5.5</c:v>
                </c:pt>
                <c:pt idx="21">
                  <c:v>5.5</c:v>
                </c:pt>
                <c:pt idx="22">
                  <c:v>5.5</c:v>
                </c:pt>
                <c:pt idx="23">
                  <c:v>5.5</c:v>
                </c:pt>
                <c:pt idx="24">
                  <c:v>5.5</c:v>
                </c:pt>
                <c:pt idx="25">
                  <c:v>5.5</c:v>
                </c:pt>
                <c:pt idx="26">
                  <c:v>5.5</c:v>
                </c:pt>
                <c:pt idx="27">
                  <c:v>5.5</c:v>
                </c:pt>
                <c:pt idx="28">
                  <c:v>5.5</c:v>
                </c:pt>
                <c:pt idx="29">
                  <c:v>5.5</c:v>
                </c:pt>
                <c:pt idx="30">
                  <c:v>5.5</c:v>
                </c:pt>
                <c:pt idx="31">
                  <c:v>5.5</c:v>
                </c:pt>
                <c:pt idx="32">
                  <c:v>5.5</c:v>
                </c:pt>
                <c:pt idx="33">
                  <c:v>5.5</c:v>
                </c:pt>
                <c:pt idx="34">
                  <c:v>5.5</c:v>
                </c:pt>
                <c:pt idx="35">
                  <c:v>5.5</c:v>
                </c:pt>
                <c:pt idx="36">
                  <c:v>5.5</c:v>
                </c:pt>
                <c:pt idx="37">
                  <c:v>5.5</c:v>
                </c:pt>
                <c:pt idx="38">
                  <c:v>5.5</c:v>
                </c:pt>
                <c:pt idx="39">
                  <c:v>5.5</c:v>
                </c:pt>
                <c:pt idx="40">
                  <c:v>5.5</c:v>
                </c:pt>
              </c:numCache>
            </c:numRef>
          </c:val>
          <c:smooth val="0"/>
          <c:extLst xmlns:c16r2="http://schemas.microsoft.com/office/drawing/2015/06/chart">
            <c:ext xmlns:c16="http://schemas.microsoft.com/office/drawing/2014/chart" uri="{C3380CC4-5D6E-409C-BE32-E72D297353CC}">
              <c16:uniqueId val="{00000000-17A1-4D68-87C1-B07237351222}"/>
            </c:ext>
          </c:extLst>
        </c:ser>
        <c:ser>
          <c:idx val="1"/>
          <c:order val="1"/>
          <c:tx>
            <c:strRef>
              <c:f>'contribution rates'!$I$1:$I$2</c:f>
              <c:strCache>
                <c:ptCount val="2"/>
                <c:pt idx="0">
                  <c:v>Lithuania</c:v>
                </c:pt>
                <c:pt idx="1">
                  <c:v>Post 2008</c:v>
                </c:pt>
              </c:strCache>
            </c:strRef>
          </c:tx>
          <c:spPr>
            <a:ln w="28575" cap="rnd">
              <a:solidFill>
                <a:schemeClr val="accent2"/>
              </a:solidFill>
              <a:round/>
            </a:ln>
            <a:effectLst/>
          </c:spPr>
          <c:marker>
            <c:symbol val="none"/>
          </c:marker>
          <c:cat>
            <c:numRef>
              <c:f>'contribution rates'!$A$3:$A$43</c:f>
              <c:numCache>
                <c:formatCode>General</c:formatCode>
                <c:ptCount val="4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numCache>
            </c:numRef>
          </c:cat>
          <c:val>
            <c:numRef>
              <c:f>'contribution rates'!$I$3:$I$43</c:f>
              <c:numCache>
                <c:formatCode>General</c:formatCode>
                <c:ptCount val="41"/>
                <c:pt idx="0">
                  <c:v>0</c:v>
                </c:pt>
                <c:pt idx="1">
                  <c:v>0</c:v>
                </c:pt>
                <c:pt idx="2">
                  <c:v>0</c:v>
                </c:pt>
                <c:pt idx="3">
                  <c:v>0</c:v>
                </c:pt>
                <c:pt idx="4">
                  <c:v>2.5</c:v>
                </c:pt>
                <c:pt idx="5">
                  <c:v>3.5</c:v>
                </c:pt>
                <c:pt idx="6">
                  <c:v>4.5</c:v>
                </c:pt>
                <c:pt idx="7">
                  <c:v>5.5</c:v>
                </c:pt>
                <c:pt idx="8">
                  <c:v>5.5</c:v>
                </c:pt>
                <c:pt idx="9">
                  <c:v>2.5</c:v>
                </c:pt>
                <c:pt idx="10">
                  <c:v>2</c:v>
                </c:pt>
                <c:pt idx="11">
                  <c:v>2</c:v>
                </c:pt>
                <c:pt idx="12">
                  <c:v>1.5</c:v>
                </c:pt>
                <c:pt idx="13">
                  <c:v>2.5</c:v>
                </c:pt>
                <c:pt idx="14">
                  <c:v>3</c:v>
                </c:pt>
                <c:pt idx="15">
                  <c:v>3</c:v>
                </c:pt>
                <c:pt idx="16">
                  <c:v>4</c:v>
                </c:pt>
                <c:pt idx="17">
                  <c:v>4</c:v>
                </c:pt>
                <c:pt idx="18">
                  <c:v>4</c:v>
                </c:pt>
                <c:pt idx="19">
                  <c:v>4</c:v>
                </c:pt>
                <c:pt idx="20">
                  <c:v>5.5</c:v>
                </c:pt>
                <c:pt idx="21">
                  <c:v>5.5</c:v>
                </c:pt>
                <c:pt idx="22">
                  <c:v>5.5</c:v>
                </c:pt>
                <c:pt idx="23">
                  <c:v>5.5</c:v>
                </c:pt>
                <c:pt idx="24">
                  <c:v>5.5</c:v>
                </c:pt>
                <c:pt idx="25">
                  <c:v>5.5</c:v>
                </c:pt>
                <c:pt idx="26">
                  <c:v>5.5</c:v>
                </c:pt>
                <c:pt idx="27">
                  <c:v>5.5</c:v>
                </c:pt>
                <c:pt idx="28">
                  <c:v>5.5</c:v>
                </c:pt>
                <c:pt idx="29">
                  <c:v>5.5</c:v>
                </c:pt>
                <c:pt idx="30">
                  <c:v>5.5</c:v>
                </c:pt>
                <c:pt idx="31">
                  <c:v>5.5</c:v>
                </c:pt>
                <c:pt idx="32">
                  <c:v>5.5</c:v>
                </c:pt>
                <c:pt idx="33">
                  <c:v>5.5</c:v>
                </c:pt>
                <c:pt idx="34">
                  <c:v>5.5</c:v>
                </c:pt>
                <c:pt idx="35">
                  <c:v>5.5</c:v>
                </c:pt>
                <c:pt idx="36">
                  <c:v>5.5</c:v>
                </c:pt>
                <c:pt idx="37">
                  <c:v>5.5</c:v>
                </c:pt>
                <c:pt idx="38">
                  <c:v>5.5</c:v>
                </c:pt>
                <c:pt idx="39">
                  <c:v>5.5</c:v>
                </c:pt>
                <c:pt idx="40">
                  <c:v>5.5</c:v>
                </c:pt>
              </c:numCache>
            </c:numRef>
          </c:val>
          <c:smooth val="0"/>
          <c:extLst xmlns:c16r2="http://schemas.microsoft.com/office/drawing/2015/06/chart">
            <c:ext xmlns:c16="http://schemas.microsoft.com/office/drawing/2014/chart" uri="{C3380CC4-5D6E-409C-BE32-E72D297353CC}">
              <c16:uniqueId val="{00000001-17A1-4D68-87C1-B07237351222}"/>
            </c:ext>
          </c:extLst>
        </c:ser>
        <c:ser>
          <c:idx val="2"/>
          <c:order val="2"/>
          <c:tx>
            <c:strRef>
              <c:f>'contribution rates'!$J$1:$J$2</c:f>
              <c:strCache>
                <c:ptCount val="2"/>
                <c:pt idx="0">
                  <c:v>Lithuania</c:v>
                </c:pt>
                <c:pt idx="1">
                  <c:v>Post 2008 with individual contribution</c:v>
                </c:pt>
              </c:strCache>
            </c:strRef>
          </c:tx>
          <c:spPr>
            <a:ln w="28575" cap="rnd">
              <a:solidFill>
                <a:srgbClr val="00B050"/>
              </a:solidFill>
              <a:round/>
            </a:ln>
            <a:effectLst/>
          </c:spPr>
          <c:marker>
            <c:symbol val="none"/>
          </c:marker>
          <c:cat>
            <c:numRef>
              <c:f>'contribution rates'!$A$3:$A$43</c:f>
              <c:numCache>
                <c:formatCode>General</c:formatCode>
                <c:ptCount val="4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numCache>
            </c:numRef>
          </c:cat>
          <c:val>
            <c:numRef>
              <c:f>'contribution rates'!$J$3:$J$43</c:f>
              <c:numCache>
                <c:formatCode>General</c:formatCode>
                <c:ptCount val="41"/>
                <c:pt idx="0">
                  <c:v>0</c:v>
                </c:pt>
                <c:pt idx="1">
                  <c:v>0</c:v>
                </c:pt>
                <c:pt idx="2">
                  <c:v>0</c:v>
                </c:pt>
                <c:pt idx="3">
                  <c:v>0</c:v>
                </c:pt>
                <c:pt idx="4">
                  <c:v>2.2999999999999998</c:v>
                </c:pt>
                <c:pt idx="5">
                  <c:v>3.5</c:v>
                </c:pt>
                <c:pt idx="6">
                  <c:v>4.5</c:v>
                </c:pt>
                <c:pt idx="7">
                  <c:v>5.5</c:v>
                </c:pt>
                <c:pt idx="8">
                  <c:v>5.5</c:v>
                </c:pt>
                <c:pt idx="9">
                  <c:v>2.5</c:v>
                </c:pt>
                <c:pt idx="10">
                  <c:v>2</c:v>
                </c:pt>
                <c:pt idx="11">
                  <c:v>2</c:v>
                </c:pt>
                <c:pt idx="12">
                  <c:v>1.5</c:v>
                </c:pt>
                <c:pt idx="13">
                  <c:v>2.5</c:v>
                </c:pt>
                <c:pt idx="14">
                  <c:v>4</c:v>
                </c:pt>
                <c:pt idx="15">
                  <c:v>4</c:v>
                </c:pt>
                <c:pt idx="16">
                  <c:v>6</c:v>
                </c:pt>
                <c:pt idx="17">
                  <c:v>6</c:v>
                </c:pt>
                <c:pt idx="18">
                  <c:v>6</c:v>
                </c:pt>
                <c:pt idx="19">
                  <c:v>6</c:v>
                </c:pt>
                <c:pt idx="20">
                  <c:v>7.5</c:v>
                </c:pt>
                <c:pt idx="21">
                  <c:v>7.5</c:v>
                </c:pt>
                <c:pt idx="22">
                  <c:v>7.5</c:v>
                </c:pt>
                <c:pt idx="23">
                  <c:v>7.5</c:v>
                </c:pt>
                <c:pt idx="24">
                  <c:v>7.5</c:v>
                </c:pt>
                <c:pt idx="25">
                  <c:v>7.5</c:v>
                </c:pt>
                <c:pt idx="26">
                  <c:v>7.5</c:v>
                </c:pt>
                <c:pt idx="27">
                  <c:v>7.5</c:v>
                </c:pt>
                <c:pt idx="28">
                  <c:v>7.5</c:v>
                </c:pt>
                <c:pt idx="29">
                  <c:v>7.5</c:v>
                </c:pt>
                <c:pt idx="30">
                  <c:v>7.5</c:v>
                </c:pt>
                <c:pt idx="31">
                  <c:v>7.5</c:v>
                </c:pt>
                <c:pt idx="32">
                  <c:v>7.5</c:v>
                </c:pt>
                <c:pt idx="33">
                  <c:v>7.5</c:v>
                </c:pt>
                <c:pt idx="34">
                  <c:v>7.5</c:v>
                </c:pt>
                <c:pt idx="35">
                  <c:v>7.5</c:v>
                </c:pt>
                <c:pt idx="36">
                  <c:v>7.5</c:v>
                </c:pt>
                <c:pt idx="37">
                  <c:v>7.5</c:v>
                </c:pt>
                <c:pt idx="38">
                  <c:v>7.5</c:v>
                </c:pt>
                <c:pt idx="39">
                  <c:v>7.5</c:v>
                </c:pt>
                <c:pt idx="40">
                  <c:v>7.5</c:v>
                </c:pt>
              </c:numCache>
            </c:numRef>
          </c:val>
          <c:smooth val="0"/>
          <c:extLst xmlns:c16r2="http://schemas.microsoft.com/office/drawing/2015/06/chart">
            <c:ext xmlns:c16="http://schemas.microsoft.com/office/drawing/2014/chart" uri="{C3380CC4-5D6E-409C-BE32-E72D297353CC}">
              <c16:uniqueId val="{00000002-17A1-4D68-87C1-B07237351222}"/>
            </c:ext>
          </c:extLst>
        </c:ser>
        <c:dLbls>
          <c:showLegendKey val="0"/>
          <c:showVal val="0"/>
          <c:showCatName val="0"/>
          <c:showSerName val="0"/>
          <c:showPercent val="0"/>
          <c:showBubbleSize val="0"/>
        </c:dLbls>
        <c:marker val="1"/>
        <c:smooth val="0"/>
        <c:axId val="84856832"/>
        <c:axId val="86611008"/>
      </c:lineChart>
      <c:catAx>
        <c:axId val="84856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6611008"/>
        <c:crosses val="autoZero"/>
        <c:auto val="1"/>
        <c:lblAlgn val="ctr"/>
        <c:lblOffset val="100"/>
        <c:noMultiLvlLbl val="0"/>
      </c:catAx>
      <c:valAx>
        <c:axId val="86611008"/>
        <c:scaling>
          <c:orientation val="minMax"/>
          <c:max val="10"/>
          <c:min val="0"/>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pl-PL"/>
                  <a:t>per cent of wage</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4856832"/>
        <c:crosses val="autoZero"/>
        <c:crossBetween val="between"/>
      </c:valAx>
      <c:spPr>
        <a:noFill/>
        <a:ln>
          <a:noFill/>
        </a:ln>
        <a:effectLst/>
      </c:spPr>
    </c:plotArea>
    <c:legend>
      <c:legendPos val="b"/>
      <c:layout>
        <c:manualLayout>
          <c:xMode val="edge"/>
          <c:yMode val="edge"/>
          <c:x val="3.6097840496433402E-3"/>
          <c:y val="0.80356899145777005"/>
          <c:w val="0.889450789832119"/>
          <c:h val="0.1964310085422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ru-RU" dirty="0" smtClean="0"/>
              <a:t>Латвия</a:t>
            </a:r>
            <a:endParaRPr lang="pl-PL" dirty="0"/>
          </a:p>
        </c:rich>
      </c:tx>
      <c:overlay val="0"/>
      <c:spPr>
        <a:noFill/>
        <a:ln>
          <a:noFill/>
        </a:ln>
        <a:effectLst/>
      </c:spPr>
    </c:title>
    <c:autoTitleDeleted val="0"/>
    <c:plotArea>
      <c:layout>
        <c:manualLayout>
          <c:layoutTarget val="inner"/>
          <c:xMode val="edge"/>
          <c:yMode val="edge"/>
          <c:x val="0.14213360756806001"/>
          <c:y val="4.9017746953816201E-2"/>
          <c:w val="0.81803482167068298"/>
          <c:h val="0.62812744433435896"/>
        </c:manualLayout>
      </c:layout>
      <c:lineChart>
        <c:grouping val="standard"/>
        <c:varyColors val="0"/>
        <c:ser>
          <c:idx val="0"/>
          <c:order val="0"/>
          <c:tx>
            <c:strRef>
              <c:f>'contribution rates'!$F$1:$F$2</c:f>
              <c:strCache>
                <c:ptCount val="2"/>
                <c:pt idx="0">
                  <c:v>Latvia</c:v>
                </c:pt>
                <c:pt idx="1">
                  <c:v>Initial</c:v>
                </c:pt>
              </c:strCache>
            </c:strRef>
          </c:tx>
          <c:spPr>
            <a:ln w="28575" cap="rnd">
              <a:solidFill>
                <a:schemeClr val="accent1"/>
              </a:solidFill>
              <a:round/>
            </a:ln>
            <a:effectLst/>
          </c:spPr>
          <c:marker>
            <c:symbol val="none"/>
          </c:marker>
          <c:cat>
            <c:numRef>
              <c:f>'contribution rates'!$A$3:$A$43</c:f>
              <c:numCache>
                <c:formatCode>General</c:formatCode>
                <c:ptCount val="4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numCache>
            </c:numRef>
          </c:cat>
          <c:val>
            <c:numRef>
              <c:f>'contribution rates'!$F$3:$F$43</c:f>
              <c:numCache>
                <c:formatCode>General</c:formatCode>
                <c:ptCount val="41"/>
                <c:pt idx="0">
                  <c:v>0</c:v>
                </c:pt>
                <c:pt idx="1">
                  <c:v>0</c:v>
                </c:pt>
                <c:pt idx="2">
                  <c:v>2</c:v>
                </c:pt>
                <c:pt idx="3">
                  <c:v>3</c:v>
                </c:pt>
                <c:pt idx="4">
                  <c:v>4</c:v>
                </c:pt>
                <c:pt idx="5">
                  <c:v>5</c:v>
                </c:pt>
                <c:pt idx="6">
                  <c:v>6</c:v>
                </c:pt>
                <c:pt idx="7">
                  <c:v>7</c:v>
                </c:pt>
                <c:pt idx="8">
                  <c:v>8</c:v>
                </c:pt>
                <c:pt idx="9">
                  <c:v>8</c:v>
                </c:pt>
                <c:pt idx="10">
                  <c:v>8</c:v>
                </c:pt>
                <c:pt idx="11">
                  <c:v>8</c:v>
                </c:pt>
                <c:pt idx="12">
                  <c:v>8</c:v>
                </c:pt>
                <c:pt idx="13">
                  <c:v>8</c:v>
                </c:pt>
                <c:pt idx="14">
                  <c:v>8</c:v>
                </c:pt>
                <c:pt idx="15">
                  <c:v>8</c:v>
                </c:pt>
                <c:pt idx="16">
                  <c:v>8</c:v>
                </c:pt>
                <c:pt idx="17">
                  <c:v>8</c:v>
                </c:pt>
                <c:pt idx="18">
                  <c:v>8</c:v>
                </c:pt>
                <c:pt idx="19">
                  <c:v>8</c:v>
                </c:pt>
                <c:pt idx="20">
                  <c:v>8</c:v>
                </c:pt>
                <c:pt idx="21">
                  <c:v>8</c:v>
                </c:pt>
                <c:pt idx="22">
                  <c:v>8</c:v>
                </c:pt>
                <c:pt idx="23">
                  <c:v>8</c:v>
                </c:pt>
                <c:pt idx="24">
                  <c:v>8</c:v>
                </c:pt>
                <c:pt idx="25">
                  <c:v>8</c:v>
                </c:pt>
                <c:pt idx="26">
                  <c:v>8</c:v>
                </c:pt>
                <c:pt idx="27">
                  <c:v>8</c:v>
                </c:pt>
                <c:pt idx="28">
                  <c:v>8</c:v>
                </c:pt>
                <c:pt idx="29">
                  <c:v>8</c:v>
                </c:pt>
                <c:pt idx="30">
                  <c:v>8</c:v>
                </c:pt>
                <c:pt idx="31">
                  <c:v>8</c:v>
                </c:pt>
                <c:pt idx="32">
                  <c:v>8</c:v>
                </c:pt>
                <c:pt idx="33">
                  <c:v>8</c:v>
                </c:pt>
                <c:pt idx="34">
                  <c:v>8</c:v>
                </c:pt>
                <c:pt idx="35">
                  <c:v>8</c:v>
                </c:pt>
                <c:pt idx="36">
                  <c:v>8</c:v>
                </c:pt>
                <c:pt idx="37">
                  <c:v>8</c:v>
                </c:pt>
                <c:pt idx="38">
                  <c:v>8</c:v>
                </c:pt>
                <c:pt idx="39">
                  <c:v>8</c:v>
                </c:pt>
                <c:pt idx="40">
                  <c:v>8</c:v>
                </c:pt>
              </c:numCache>
            </c:numRef>
          </c:val>
          <c:smooth val="0"/>
          <c:extLst xmlns:c16r2="http://schemas.microsoft.com/office/drawing/2015/06/chart">
            <c:ext xmlns:c16="http://schemas.microsoft.com/office/drawing/2014/chart" uri="{C3380CC4-5D6E-409C-BE32-E72D297353CC}">
              <c16:uniqueId val="{00000000-EE8F-4B56-8750-9BD5F8AF38B8}"/>
            </c:ext>
          </c:extLst>
        </c:ser>
        <c:ser>
          <c:idx val="1"/>
          <c:order val="1"/>
          <c:tx>
            <c:strRef>
              <c:f>'contribution rates'!$G$1:$G$2</c:f>
              <c:strCache>
                <c:ptCount val="2"/>
                <c:pt idx="0">
                  <c:v>Latvia</c:v>
                </c:pt>
                <c:pt idx="1">
                  <c:v>Post 2008</c:v>
                </c:pt>
              </c:strCache>
            </c:strRef>
          </c:tx>
          <c:spPr>
            <a:ln w="28575" cap="rnd">
              <a:solidFill>
                <a:schemeClr val="accent2"/>
              </a:solidFill>
              <a:round/>
            </a:ln>
            <a:effectLst/>
          </c:spPr>
          <c:marker>
            <c:symbol val="none"/>
          </c:marker>
          <c:cat>
            <c:numRef>
              <c:f>'contribution rates'!$A$3:$A$43</c:f>
              <c:numCache>
                <c:formatCode>General</c:formatCode>
                <c:ptCount val="4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numCache>
            </c:numRef>
          </c:cat>
          <c:val>
            <c:numRef>
              <c:f>'contribution rates'!$G$3:$G$43</c:f>
              <c:numCache>
                <c:formatCode>General</c:formatCode>
                <c:ptCount val="41"/>
                <c:pt idx="0">
                  <c:v>0</c:v>
                </c:pt>
                <c:pt idx="1">
                  <c:v>0</c:v>
                </c:pt>
                <c:pt idx="2">
                  <c:v>2</c:v>
                </c:pt>
                <c:pt idx="3">
                  <c:v>3</c:v>
                </c:pt>
                <c:pt idx="4">
                  <c:v>4</c:v>
                </c:pt>
                <c:pt idx="5">
                  <c:v>5</c:v>
                </c:pt>
                <c:pt idx="6">
                  <c:v>6</c:v>
                </c:pt>
                <c:pt idx="7">
                  <c:v>7</c:v>
                </c:pt>
                <c:pt idx="8">
                  <c:v>8</c:v>
                </c:pt>
                <c:pt idx="9">
                  <c:v>4</c:v>
                </c:pt>
                <c:pt idx="10">
                  <c:v>2</c:v>
                </c:pt>
                <c:pt idx="11">
                  <c:v>2</c:v>
                </c:pt>
                <c:pt idx="12">
                  <c:v>2</c:v>
                </c:pt>
                <c:pt idx="13">
                  <c:v>4</c:v>
                </c:pt>
                <c:pt idx="14">
                  <c:v>4</c:v>
                </c:pt>
                <c:pt idx="15">
                  <c:v>4</c:v>
                </c:pt>
                <c:pt idx="16">
                  <c:v>4</c:v>
                </c:pt>
                <c:pt idx="17">
                  <c:v>4</c:v>
                </c:pt>
                <c:pt idx="18">
                  <c:v>4</c:v>
                </c:pt>
                <c:pt idx="19">
                  <c:v>4</c:v>
                </c:pt>
                <c:pt idx="20">
                  <c:v>4</c:v>
                </c:pt>
                <c:pt idx="21">
                  <c:v>4</c:v>
                </c:pt>
                <c:pt idx="22">
                  <c:v>4</c:v>
                </c:pt>
                <c:pt idx="23">
                  <c:v>4</c:v>
                </c:pt>
                <c:pt idx="24">
                  <c:v>4</c:v>
                </c:pt>
                <c:pt idx="25">
                  <c:v>4</c:v>
                </c:pt>
                <c:pt idx="26">
                  <c:v>4</c:v>
                </c:pt>
                <c:pt idx="27">
                  <c:v>4</c:v>
                </c:pt>
                <c:pt idx="28">
                  <c:v>4</c:v>
                </c:pt>
                <c:pt idx="29">
                  <c:v>4</c:v>
                </c:pt>
                <c:pt idx="30">
                  <c:v>4</c:v>
                </c:pt>
                <c:pt idx="31">
                  <c:v>4</c:v>
                </c:pt>
                <c:pt idx="32">
                  <c:v>4</c:v>
                </c:pt>
                <c:pt idx="33">
                  <c:v>4</c:v>
                </c:pt>
                <c:pt idx="34">
                  <c:v>4</c:v>
                </c:pt>
                <c:pt idx="35">
                  <c:v>4</c:v>
                </c:pt>
                <c:pt idx="36">
                  <c:v>4</c:v>
                </c:pt>
                <c:pt idx="37">
                  <c:v>4</c:v>
                </c:pt>
                <c:pt idx="38">
                  <c:v>4</c:v>
                </c:pt>
                <c:pt idx="39">
                  <c:v>4</c:v>
                </c:pt>
                <c:pt idx="40">
                  <c:v>4</c:v>
                </c:pt>
              </c:numCache>
            </c:numRef>
          </c:val>
          <c:smooth val="0"/>
          <c:extLst xmlns:c16r2="http://schemas.microsoft.com/office/drawing/2015/06/chart">
            <c:ext xmlns:c16="http://schemas.microsoft.com/office/drawing/2014/chart" uri="{C3380CC4-5D6E-409C-BE32-E72D297353CC}">
              <c16:uniqueId val="{00000001-EE8F-4B56-8750-9BD5F8AF38B8}"/>
            </c:ext>
          </c:extLst>
        </c:ser>
        <c:dLbls>
          <c:showLegendKey val="0"/>
          <c:showVal val="0"/>
          <c:showCatName val="0"/>
          <c:showSerName val="0"/>
          <c:showPercent val="0"/>
          <c:showBubbleSize val="0"/>
        </c:dLbls>
        <c:marker val="1"/>
        <c:smooth val="0"/>
        <c:axId val="84857344"/>
        <c:axId val="86612736"/>
      </c:lineChart>
      <c:catAx>
        <c:axId val="84857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6612736"/>
        <c:crosses val="autoZero"/>
        <c:auto val="1"/>
        <c:lblAlgn val="ctr"/>
        <c:lblOffset val="100"/>
        <c:noMultiLvlLbl val="0"/>
      </c:catAx>
      <c:valAx>
        <c:axId val="86612736"/>
        <c:scaling>
          <c:orientation val="minMax"/>
          <c:max val="10"/>
          <c:min val="0"/>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pl-PL"/>
                  <a:t>per cent of wage</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48573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ru-RU" dirty="0" smtClean="0"/>
              <a:t>Эстония</a:t>
            </a:r>
            <a:endParaRPr lang="pl-PL" dirty="0"/>
          </a:p>
        </c:rich>
      </c:tx>
      <c:overlay val="0"/>
      <c:spPr>
        <a:noFill/>
        <a:ln>
          <a:noFill/>
        </a:ln>
        <a:effectLst/>
      </c:spPr>
    </c:title>
    <c:autoTitleDeleted val="0"/>
    <c:plotArea>
      <c:layout>
        <c:manualLayout>
          <c:layoutTarget val="inner"/>
          <c:xMode val="edge"/>
          <c:yMode val="edge"/>
          <c:x val="0.14213360756806001"/>
          <c:y val="4.9017746953816201E-2"/>
          <c:w val="0.81803482167068298"/>
          <c:h val="0.62812744433435896"/>
        </c:manualLayout>
      </c:layout>
      <c:lineChart>
        <c:grouping val="standard"/>
        <c:varyColors val="0"/>
        <c:ser>
          <c:idx val="0"/>
          <c:order val="0"/>
          <c:tx>
            <c:strRef>
              <c:f>'contribution rates'!$D$1:$D$2</c:f>
              <c:strCache>
                <c:ptCount val="2"/>
                <c:pt idx="0">
                  <c:v>Estonia</c:v>
                </c:pt>
                <c:pt idx="1">
                  <c:v>Initial</c:v>
                </c:pt>
              </c:strCache>
            </c:strRef>
          </c:tx>
          <c:spPr>
            <a:ln w="28575" cap="rnd">
              <a:solidFill>
                <a:schemeClr val="accent1"/>
              </a:solidFill>
              <a:round/>
            </a:ln>
            <a:effectLst/>
          </c:spPr>
          <c:marker>
            <c:symbol val="none"/>
          </c:marker>
          <c:cat>
            <c:numRef>
              <c:f>'contribution rates'!$A$3:$A$43</c:f>
              <c:numCache>
                <c:formatCode>General</c:formatCode>
                <c:ptCount val="4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numCache>
            </c:numRef>
          </c:cat>
          <c:val>
            <c:numRef>
              <c:f>'contribution rates'!$D$3:$D$43</c:f>
              <c:numCache>
                <c:formatCode>General</c:formatCode>
                <c:ptCount val="41"/>
                <c:pt idx="0">
                  <c:v>0</c:v>
                </c:pt>
                <c:pt idx="1">
                  <c:v>0</c:v>
                </c:pt>
                <c:pt idx="2">
                  <c:v>6</c:v>
                </c:pt>
                <c:pt idx="3">
                  <c:v>6</c:v>
                </c:pt>
                <c:pt idx="4">
                  <c:v>6</c:v>
                </c:pt>
                <c:pt idx="5">
                  <c:v>6</c:v>
                </c:pt>
                <c:pt idx="6">
                  <c:v>6</c:v>
                </c:pt>
                <c:pt idx="7">
                  <c:v>6</c:v>
                </c:pt>
                <c:pt idx="8">
                  <c:v>6</c:v>
                </c:pt>
                <c:pt idx="9">
                  <c:v>6</c:v>
                </c:pt>
                <c:pt idx="10">
                  <c:v>6</c:v>
                </c:pt>
                <c:pt idx="11">
                  <c:v>6</c:v>
                </c:pt>
                <c:pt idx="12">
                  <c:v>6</c:v>
                </c:pt>
                <c:pt idx="13">
                  <c:v>6</c:v>
                </c:pt>
                <c:pt idx="14">
                  <c:v>6</c:v>
                </c:pt>
                <c:pt idx="15">
                  <c:v>6</c:v>
                </c:pt>
                <c:pt idx="16">
                  <c:v>6</c:v>
                </c:pt>
                <c:pt idx="17">
                  <c:v>6</c:v>
                </c:pt>
                <c:pt idx="18">
                  <c:v>6</c:v>
                </c:pt>
                <c:pt idx="19">
                  <c:v>6</c:v>
                </c:pt>
                <c:pt idx="20">
                  <c:v>6</c:v>
                </c:pt>
                <c:pt idx="21">
                  <c:v>6</c:v>
                </c:pt>
                <c:pt idx="22">
                  <c:v>6</c:v>
                </c:pt>
                <c:pt idx="23">
                  <c:v>6</c:v>
                </c:pt>
                <c:pt idx="24">
                  <c:v>6</c:v>
                </c:pt>
                <c:pt idx="25">
                  <c:v>6</c:v>
                </c:pt>
                <c:pt idx="26">
                  <c:v>6</c:v>
                </c:pt>
                <c:pt idx="27">
                  <c:v>6</c:v>
                </c:pt>
                <c:pt idx="28">
                  <c:v>6</c:v>
                </c:pt>
                <c:pt idx="29">
                  <c:v>6</c:v>
                </c:pt>
                <c:pt idx="30">
                  <c:v>6</c:v>
                </c:pt>
                <c:pt idx="31">
                  <c:v>6</c:v>
                </c:pt>
                <c:pt idx="32">
                  <c:v>6</c:v>
                </c:pt>
                <c:pt idx="33">
                  <c:v>6</c:v>
                </c:pt>
                <c:pt idx="34">
                  <c:v>6</c:v>
                </c:pt>
                <c:pt idx="35">
                  <c:v>6</c:v>
                </c:pt>
                <c:pt idx="36">
                  <c:v>6</c:v>
                </c:pt>
                <c:pt idx="37">
                  <c:v>6</c:v>
                </c:pt>
                <c:pt idx="38">
                  <c:v>6</c:v>
                </c:pt>
                <c:pt idx="39">
                  <c:v>6</c:v>
                </c:pt>
                <c:pt idx="40">
                  <c:v>6</c:v>
                </c:pt>
              </c:numCache>
            </c:numRef>
          </c:val>
          <c:smooth val="0"/>
          <c:extLst xmlns:c16r2="http://schemas.microsoft.com/office/drawing/2015/06/chart">
            <c:ext xmlns:c16="http://schemas.microsoft.com/office/drawing/2014/chart" uri="{C3380CC4-5D6E-409C-BE32-E72D297353CC}">
              <c16:uniqueId val="{00000000-25FC-4740-9FD6-0BD59A8217BF}"/>
            </c:ext>
          </c:extLst>
        </c:ser>
        <c:ser>
          <c:idx val="1"/>
          <c:order val="1"/>
          <c:tx>
            <c:strRef>
              <c:f>'contribution rates'!$E$1:$E$2</c:f>
              <c:strCache>
                <c:ptCount val="2"/>
                <c:pt idx="0">
                  <c:v>Estonia</c:v>
                </c:pt>
                <c:pt idx="1">
                  <c:v>Post 2008</c:v>
                </c:pt>
              </c:strCache>
            </c:strRef>
          </c:tx>
          <c:spPr>
            <a:ln w="28575" cap="rnd">
              <a:solidFill>
                <a:schemeClr val="accent2"/>
              </a:solidFill>
              <a:round/>
            </a:ln>
            <a:effectLst/>
          </c:spPr>
          <c:marker>
            <c:symbol val="none"/>
          </c:marker>
          <c:cat>
            <c:numRef>
              <c:f>'contribution rates'!$A$3:$A$43</c:f>
              <c:numCache>
                <c:formatCode>General</c:formatCode>
                <c:ptCount val="4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numCache>
            </c:numRef>
          </c:cat>
          <c:val>
            <c:numRef>
              <c:f>'contribution rates'!$E$3:$E$43</c:f>
              <c:numCache>
                <c:formatCode>General</c:formatCode>
                <c:ptCount val="41"/>
                <c:pt idx="0">
                  <c:v>0</c:v>
                </c:pt>
                <c:pt idx="1">
                  <c:v>0</c:v>
                </c:pt>
                <c:pt idx="2">
                  <c:v>6</c:v>
                </c:pt>
                <c:pt idx="3">
                  <c:v>6</c:v>
                </c:pt>
                <c:pt idx="4">
                  <c:v>6</c:v>
                </c:pt>
                <c:pt idx="5">
                  <c:v>6</c:v>
                </c:pt>
                <c:pt idx="6">
                  <c:v>6</c:v>
                </c:pt>
                <c:pt idx="7">
                  <c:v>6</c:v>
                </c:pt>
                <c:pt idx="8">
                  <c:v>6</c:v>
                </c:pt>
                <c:pt idx="9">
                  <c:v>3</c:v>
                </c:pt>
                <c:pt idx="10">
                  <c:v>0</c:v>
                </c:pt>
                <c:pt idx="11">
                  <c:v>3</c:v>
                </c:pt>
                <c:pt idx="12">
                  <c:v>6</c:v>
                </c:pt>
                <c:pt idx="13">
                  <c:v>6</c:v>
                </c:pt>
                <c:pt idx="14">
                  <c:v>8</c:v>
                </c:pt>
                <c:pt idx="15">
                  <c:v>8</c:v>
                </c:pt>
                <c:pt idx="16">
                  <c:v>8</c:v>
                </c:pt>
                <c:pt idx="17">
                  <c:v>8</c:v>
                </c:pt>
                <c:pt idx="18">
                  <c:v>6</c:v>
                </c:pt>
                <c:pt idx="19">
                  <c:v>6</c:v>
                </c:pt>
                <c:pt idx="20">
                  <c:v>6</c:v>
                </c:pt>
                <c:pt idx="21">
                  <c:v>6</c:v>
                </c:pt>
                <c:pt idx="22">
                  <c:v>6</c:v>
                </c:pt>
                <c:pt idx="23">
                  <c:v>6</c:v>
                </c:pt>
                <c:pt idx="24">
                  <c:v>6</c:v>
                </c:pt>
                <c:pt idx="25">
                  <c:v>6</c:v>
                </c:pt>
                <c:pt idx="26">
                  <c:v>6</c:v>
                </c:pt>
                <c:pt idx="27">
                  <c:v>6</c:v>
                </c:pt>
                <c:pt idx="28">
                  <c:v>6</c:v>
                </c:pt>
                <c:pt idx="29">
                  <c:v>6</c:v>
                </c:pt>
                <c:pt idx="30">
                  <c:v>6</c:v>
                </c:pt>
                <c:pt idx="31">
                  <c:v>6</c:v>
                </c:pt>
                <c:pt idx="32">
                  <c:v>6</c:v>
                </c:pt>
                <c:pt idx="33">
                  <c:v>6</c:v>
                </c:pt>
                <c:pt idx="34">
                  <c:v>6</c:v>
                </c:pt>
                <c:pt idx="35">
                  <c:v>6</c:v>
                </c:pt>
                <c:pt idx="36">
                  <c:v>6</c:v>
                </c:pt>
                <c:pt idx="37">
                  <c:v>6</c:v>
                </c:pt>
                <c:pt idx="38">
                  <c:v>6</c:v>
                </c:pt>
                <c:pt idx="39">
                  <c:v>6</c:v>
                </c:pt>
                <c:pt idx="40">
                  <c:v>6</c:v>
                </c:pt>
              </c:numCache>
            </c:numRef>
          </c:val>
          <c:smooth val="0"/>
          <c:extLst xmlns:c16r2="http://schemas.microsoft.com/office/drawing/2015/06/chart">
            <c:ext xmlns:c16="http://schemas.microsoft.com/office/drawing/2014/chart" uri="{C3380CC4-5D6E-409C-BE32-E72D297353CC}">
              <c16:uniqueId val="{00000001-25FC-4740-9FD6-0BD59A8217BF}"/>
            </c:ext>
          </c:extLst>
        </c:ser>
        <c:dLbls>
          <c:showLegendKey val="0"/>
          <c:showVal val="0"/>
          <c:showCatName val="0"/>
          <c:showSerName val="0"/>
          <c:showPercent val="0"/>
          <c:showBubbleSize val="0"/>
        </c:dLbls>
        <c:marker val="1"/>
        <c:smooth val="0"/>
        <c:axId val="84857856"/>
        <c:axId val="89686592"/>
      </c:lineChart>
      <c:catAx>
        <c:axId val="84857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9686592"/>
        <c:crosses val="autoZero"/>
        <c:auto val="1"/>
        <c:lblAlgn val="ctr"/>
        <c:lblOffset val="100"/>
        <c:noMultiLvlLbl val="0"/>
      </c:catAx>
      <c:valAx>
        <c:axId val="89686592"/>
        <c:scaling>
          <c:orientation val="minMax"/>
          <c:max val="10"/>
          <c:min val="0"/>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pl-PL"/>
                  <a:t>per cent of wage</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48578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6987823239111"/>
          <c:y val="4.5371764032750103E-2"/>
          <c:w val="0.84396408408108603"/>
          <c:h val="0.66292626717346004"/>
        </c:manualLayout>
      </c:layout>
      <c:lineChart>
        <c:grouping val="standard"/>
        <c:varyColors val="0"/>
        <c:ser>
          <c:idx val="2"/>
          <c:order val="0"/>
          <c:tx>
            <c:strRef>
              <c:f>Arkusz1!$A$8</c:f>
              <c:strCache>
                <c:ptCount val="1"/>
                <c:pt idx="0">
                  <c:v>Hungary (1)</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Arkusz1!$B$5:$P$5</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Arkusz1!$B$8:$P$8</c:f>
              <c:numCache>
                <c:formatCode>#,##0.0</c:formatCode>
                <c:ptCount val="15"/>
                <c:pt idx="0">
                  <c:v>3.9291049237753062</c:v>
                </c:pt>
                <c:pt idx="1">
                  <c:v>4.475211331695621</c:v>
                </c:pt>
                <c:pt idx="2">
                  <c:v>5.2634464042304137</c:v>
                </c:pt>
                <c:pt idx="3">
                  <c:v>6.8520113798110396</c:v>
                </c:pt>
                <c:pt idx="4">
                  <c:v>8.2959318675642955</c:v>
                </c:pt>
                <c:pt idx="5">
                  <c:v>9.5691929973407994</c:v>
                </c:pt>
                <c:pt idx="6">
                  <c:v>10.831698072736129</c:v>
                </c:pt>
                <c:pt idx="7">
                  <c:v>9.4949202412964038</c:v>
                </c:pt>
                <c:pt idx="8">
                  <c:v>12.993788725260581</c:v>
                </c:pt>
                <c:pt idx="9">
                  <c:v>14.655377417200659</c:v>
                </c:pt>
                <c:pt idx="10">
                  <c:v>3.7694268813633811</c:v>
                </c:pt>
                <c:pt idx="11">
                  <c:v>3.8811072675424998</c:v>
                </c:pt>
                <c:pt idx="12">
                  <c:v>3.9494515400878871</c:v>
                </c:pt>
                <c:pt idx="13">
                  <c:v>4.0606899467694886</c:v>
                </c:pt>
                <c:pt idx="14">
                  <c:v>4.09735026264363</c:v>
                </c:pt>
              </c:numCache>
            </c:numRef>
          </c:val>
          <c:smooth val="0"/>
          <c:extLst xmlns:c16r2="http://schemas.microsoft.com/office/drawing/2015/06/chart">
            <c:ext xmlns:c16="http://schemas.microsoft.com/office/drawing/2014/chart" uri="{C3380CC4-5D6E-409C-BE32-E72D297353CC}">
              <c16:uniqueId val="{00000000-40B5-4149-9192-668FE5B73B14}"/>
            </c:ext>
          </c:extLst>
        </c:ser>
        <c:ser>
          <c:idx val="4"/>
          <c:order val="1"/>
          <c:tx>
            <c:strRef>
              <c:f>Arkusz1!$A$10</c:f>
              <c:strCache>
                <c:ptCount val="1"/>
                <c:pt idx="0">
                  <c:v>Poland (2)</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f>Arkusz1!$B$5:$P$5</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Arkusz1!$B$10:$P$10</c:f>
              <c:numCache>
                <c:formatCode>#,##0.0</c:formatCode>
                <c:ptCount val="15"/>
                <c:pt idx="0">
                  <c:v>2.4302374137530718</c:v>
                </c:pt>
                <c:pt idx="1">
                  <c:v>3.8482384488286838</c:v>
                </c:pt>
                <c:pt idx="2">
                  <c:v>5.3313626270049683</c:v>
                </c:pt>
                <c:pt idx="3">
                  <c:v>6.7683547223759319</c:v>
                </c:pt>
                <c:pt idx="4">
                  <c:v>8.7057975031550754</c:v>
                </c:pt>
                <c:pt idx="5">
                  <c:v>11.05915457672303</c:v>
                </c:pt>
                <c:pt idx="6">
                  <c:v>11.910260031635371</c:v>
                </c:pt>
                <c:pt idx="7">
                  <c:v>10.929851077403351</c:v>
                </c:pt>
                <c:pt idx="8">
                  <c:v>13.31676610685097</c:v>
                </c:pt>
                <c:pt idx="9">
                  <c:v>15.4327925563411</c:v>
                </c:pt>
                <c:pt idx="10">
                  <c:v>14.619465556818341</c:v>
                </c:pt>
                <c:pt idx="11">
                  <c:v>16.832734521985319</c:v>
                </c:pt>
                <c:pt idx="12">
                  <c:v>18.28713309742108</c:v>
                </c:pt>
                <c:pt idx="13">
                  <c:v>8.7980194034090182</c:v>
                </c:pt>
                <c:pt idx="14">
                  <c:v>7.9795452119890751</c:v>
                </c:pt>
              </c:numCache>
            </c:numRef>
          </c:val>
          <c:smooth val="0"/>
          <c:extLst xmlns:c16r2="http://schemas.microsoft.com/office/drawing/2015/06/chart">
            <c:ext xmlns:c16="http://schemas.microsoft.com/office/drawing/2014/chart" uri="{C3380CC4-5D6E-409C-BE32-E72D297353CC}">
              <c16:uniqueId val="{00000001-40B5-4149-9192-668FE5B73B14}"/>
            </c:ext>
          </c:extLst>
        </c:ser>
        <c:ser>
          <c:idx val="8"/>
          <c:order val="2"/>
          <c:tx>
            <c:strRef>
              <c:f>Arkusz1!$A$14</c:f>
              <c:strCache>
                <c:ptCount val="1"/>
                <c:pt idx="0">
                  <c:v>Croatia</c:v>
                </c:pt>
              </c:strCache>
            </c:strRef>
          </c:tx>
          <c:spPr>
            <a:ln w="28575" cap="rnd">
              <a:solidFill>
                <a:schemeClr val="accent3">
                  <a:lumMod val="60000"/>
                </a:schemeClr>
              </a:solidFill>
              <a:round/>
            </a:ln>
            <a:effectLst/>
          </c:spPr>
          <c:marker>
            <c:symbol val="circle"/>
            <c:size val="5"/>
            <c:spPr>
              <a:solidFill>
                <a:schemeClr val="accent3">
                  <a:lumMod val="60000"/>
                </a:schemeClr>
              </a:solidFill>
              <a:ln w="9525">
                <a:solidFill>
                  <a:schemeClr val="accent3">
                    <a:lumMod val="60000"/>
                  </a:schemeClr>
                </a:solidFill>
              </a:ln>
              <a:effectLst/>
            </c:spPr>
          </c:marker>
          <c:cat>
            <c:numRef>
              <c:f>Arkusz1!$B$5:$P$5</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Arkusz1!$B$14:$P$14</c:f>
              <c:numCache>
                <c:formatCode>#,##0.0</c:formatCode>
                <c:ptCount val="15"/>
                <c:pt idx="1">
                  <c:v>1.1180662934740611</c:v>
                </c:pt>
                <c:pt idx="2">
                  <c:v>2.3071279670406999</c:v>
                </c:pt>
                <c:pt idx="3">
                  <c:v>3.544403195864315</c:v>
                </c:pt>
                <c:pt idx="4">
                  <c:v>4.3184080890925296</c:v>
                </c:pt>
                <c:pt idx="5">
                  <c:v>5.5621615489901064</c:v>
                </c:pt>
                <c:pt idx="6">
                  <c:v>6.7679705655132167</c:v>
                </c:pt>
                <c:pt idx="7">
                  <c:v>6.7702214597162937</c:v>
                </c:pt>
                <c:pt idx="8">
                  <c:v>9.2540867886332379</c:v>
                </c:pt>
                <c:pt idx="9">
                  <c:v>11.61079777771003</c:v>
                </c:pt>
                <c:pt idx="10">
                  <c:v>12.939720199526739</c:v>
                </c:pt>
                <c:pt idx="11">
                  <c:v>16.208862244481089</c:v>
                </c:pt>
                <c:pt idx="12">
                  <c:v>18.490780353133751</c:v>
                </c:pt>
                <c:pt idx="13">
                  <c:v>21.40831407510252</c:v>
                </c:pt>
                <c:pt idx="14">
                  <c:v>23.619536857660989</c:v>
                </c:pt>
              </c:numCache>
            </c:numRef>
          </c:val>
          <c:smooth val="0"/>
          <c:extLst xmlns:c16r2="http://schemas.microsoft.com/office/drawing/2015/06/chart">
            <c:ext xmlns:c16="http://schemas.microsoft.com/office/drawing/2014/chart" uri="{C3380CC4-5D6E-409C-BE32-E72D297353CC}">
              <c16:uniqueId val="{00000002-40B5-4149-9192-668FE5B73B14}"/>
            </c:ext>
          </c:extLst>
        </c:ser>
        <c:dLbls>
          <c:showLegendKey val="0"/>
          <c:showVal val="0"/>
          <c:showCatName val="0"/>
          <c:showSerName val="0"/>
          <c:showPercent val="0"/>
          <c:showBubbleSize val="0"/>
        </c:dLbls>
        <c:marker val="1"/>
        <c:smooth val="0"/>
        <c:axId val="38907904"/>
        <c:axId val="32726336"/>
      </c:lineChart>
      <c:catAx>
        <c:axId val="389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32726336"/>
        <c:crosses val="autoZero"/>
        <c:auto val="1"/>
        <c:lblAlgn val="ctr"/>
        <c:lblOffset val="100"/>
        <c:noMultiLvlLbl val="0"/>
      </c:catAx>
      <c:valAx>
        <c:axId val="3272633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389079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solidFill>
      <a:schemeClr val="bg1"/>
    </a:solidFill>
    <a:ln w="9525" cap="flat" cmpd="sng" algn="ctr">
      <a:noFill/>
      <a:round/>
    </a:ln>
    <a:effectLst/>
  </c:spPr>
  <c:txPr>
    <a:bodyPr/>
    <a:lstStyle/>
    <a:p>
      <a:pPr>
        <a:defRPr sz="1200"/>
      </a:pPr>
      <a:endParaRPr lang="ru-RU"/>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manualLayout>
          <c:layoutTarget val="inner"/>
          <c:xMode val="edge"/>
          <c:yMode val="edge"/>
          <c:x val="0.126414916885389"/>
          <c:y val="8.7962962962963007E-2"/>
          <c:w val="0.84302952755905503"/>
          <c:h val="0.717244750656168"/>
        </c:manualLayout>
      </c:layout>
      <c:barChart>
        <c:barDir val="col"/>
        <c:grouping val="clustered"/>
        <c:varyColors val="0"/>
        <c:ser>
          <c:idx val="0"/>
          <c:order val="0"/>
          <c:tx>
            <c:strRef>
              <c:f>summary!$G$10</c:f>
              <c:strCache>
                <c:ptCount val="1"/>
                <c:pt idx="0">
                  <c:v>50 year old</c:v>
                </c:pt>
              </c:strCache>
            </c:strRef>
          </c:tx>
          <c:spPr>
            <a:solidFill>
              <a:schemeClr val="accent1">
                <a:shade val="65000"/>
              </a:schemeClr>
            </a:solidFill>
            <a:ln>
              <a:noFill/>
            </a:ln>
            <a:effectLst/>
          </c:spPr>
          <c:invertIfNegative val="0"/>
          <c:cat>
            <c:strRef>
              <c:f>summary!$A$11:$A$16</c:f>
              <c:strCache>
                <c:ptCount val="6"/>
                <c:pt idx="0">
                  <c:v>PL</c:v>
                </c:pt>
                <c:pt idx="1">
                  <c:v>EE</c:v>
                </c:pt>
                <c:pt idx="2">
                  <c:v>LV</c:v>
                </c:pt>
                <c:pt idx="3">
                  <c:v>LT</c:v>
                </c:pt>
                <c:pt idx="4">
                  <c:v>RO</c:v>
                </c:pt>
                <c:pt idx="5">
                  <c:v>SK</c:v>
                </c:pt>
              </c:strCache>
            </c:strRef>
          </c:cat>
          <c:val>
            <c:numRef>
              <c:f>summary!$G$11:$G$16</c:f>
              <c:numCache>
                <c:formatCode>0.00</c:formatCode>
                <c:ptCount val="6"/>
                <c:pt idx="0">
                  <c:v>-1.6027738147834361</c:v>
                </c:pt>
                <c:pt idx="1">
                  <c:v>0.60406911636201799</c:v>
                </c:pt>
                <c:pt idx="2">
                  <c:v>-1.79661657929221</c:v>
                </c:pt>
                <c:pt idx="3">
                  <c:v>-0.45240053863545998</c:v>
                </c:pt>
                <c:pt idx="4">
                  <c:v>2.5239335371009881</c:v>
                </c:pt>
                <c:pt idx="5">
                  <c:v>11.61720326475378</c:v>
                </c:pt>
              </c:numCache>
            </c:numRef>
          </c:val>
          <c:extLst xmlns:c16r2="http://schemas.microsoft.com/office/drawing/2015/06/chart">
            <c:ext xmlns:c16="http://schemas.microsoft.com/office/drawing/2014/chart" uri="{C3380CC4-5D6E-409C-BE32-E72D297353CC}">
              <c16:uniqueId val="{00000000-74CA-4DEE-9BE6-77DF759DECFA}"/>
            </c:ext>
          </c:extLst>
        </c:ser>
        <c:ser>
          <c:idx val="1"/>
          <c:order val="1"/>
          <c:tx>
            <c:strRef>
              <c:f>summary!$H$10</c:f>
              <c:strCache>
                <c:ptCount val="1"/>
                <c:pt idx="0">
                  <c:v>40 year old</c:v>
                </c:pt>
              </c:strCache>
            </c:strRef>
          </c:tx>
          <c:spPr>
            <a:solidFill>
              <a:schemeClr val="accent1"/>
            </a:solidFill>
            <a:ln>
              <a:noFill/>
            </a:ln>
            <a:effectLst/>
          </c:spPr>
          <c:invertIfNegative val="0"/>
          <c:cat>
            <c:strRef>
              <c:f>summary!$A$11:$A$16</c:f>
              <c:strCache>
                <c:ptCount val="6"/>
                <c:pt idx="0">
                  <c:v>PL</c:v>
                </c:pt>
                <c:pt idx="1">
                  <c:v>EE</c:v>
                </c:pt>
                <c:pt idx="2">
                  <c:v>LV</c:v>
                </c:pt>
                <c:pt idx="3">
                  <c:v>LT</c:v>
                </c:pt>
                <c:pt idx="4">
                  <c:v>RO</c:v>
                </c:pt>
                <c:pt idx="5">
                  <c:v>SK</c:v>
                </c:pt>
              </c:strCache>
            </c:strRef>
          </c:cat>
          <c:val>
            <c:numRef>
              <c:f>summary!$H$11:$H$16</c:f>
              <c:numCache>
                <c:formatCode>0.00</c:formatCode>
                <c:ptCount val="6"/>
                <c:pt idx="0">
                  <c:v>-8.3980726185498504</c:v>
                </c:pt>
                <c:pt idx="1">
                  <c:v>-1.205266647639716</c:v>
                </c:pt>
                <c:pt idx="2">
                  <c:v>-2.2508664089256492</c:v>
                </c:pt>
                <c:pt idx="3">
                  <c:v>-1.304287538793093</c:v>
                </c:pt>
                <c:pt idx="4">
                  <c:v>3.660878081311548</c:v>
                </c:pt>
                <c:pt idx="5">
                  <c:v>23.76731670341918</c:v>
                </c:pt>
              </c:numCache>
            </c:numRef>
          </c:val>
          <c:extLst xmlns:c16r2="http://schemas.microsoft.com/office/drawing/2015/06/chart">
            <c:ext xmlns:c16="http://schemas.microsoft.com/office/drawing/2014/chart" uri="{C3380CC4-5D6E-409C-BE32-E72D297353CC}">
              <c16:uniqueId val="{00000001-74CA-4DEE-9BE6-77DF759DECFA}"/>
            </c:ext>
          </c:extLst>
        </c:ser>
        <c:ser>
          <c:idx val="2"/>
          <c:order val="2"/>
          <c:tx>
            <c:strRef>
              <c:f>summary!$I$10</c:f>
              <c:strCache>
                <c:ptCount val="1"/>
                <c:pt idx="0">
                  <c:v>30 year old</c:v>
                </c:pt>
              </c:strCache>
            </c:strRef>
          </c:tx>
          <c:spPr>
            <a:solidFill>
              <a:schemeClr val="accent1">
                <a:tint val="65000"/>
              </a:schemeClr>
            </a:solidFill>
            <a:ln>
              <a:noFill/>
            </a:ln>
            <a:effectLst/>
          </c:spPr>
          <c:invertIfNegative val="0"/>
          <c:cat>
            <c:strRef>
              <c:f>summary!$A$11:$A$16</c:f>
              <c:strCache>
                <c:ptCount val="6"/>
                <c:pt idx="0">
                  <c:v>PL</c:v>
                </c:pt>
                <c:pt idx="1">
                  <c:v>EE</c:v>
                </c:pt>
                <c:pt idx="2">
                  <c:v>LV</c:v>
                </c:pt>
                <c:pt idx="3">
                  <c:v>LT</c:v>
                </c:pt>
                <c:pt idx="4">
                  <c:v>RO</c:v>
                </c:pt>
                <c:pt idx="5">
                  <c:v>SK</c:v>
                </c:pt>
              </c:strCache>
            </c:strRef>
          </c:cat>
          <c:val>
            <c:numRef>
              <c:f>summary!$I$11:$I$16</c:f>
              <c:numCache>
                <c:formatCode>0.00</c:formatCode>
                <c:ptCount val="6"/>
                <c:pt idx="0">
                  <c:v>-20.202236994233619</c:v>
                </c:pt>
                <c:pt idx="1">
                  <c:v>-4.4844312422968988</c:v>
                </c:pt>
                <c:pt idx="2">
                  <c:v>-2.7278810503216731</c:v>
                </c:pt>
                <c:pt idx="3">
                  <c:v>-2.121285988127986</c:v>
                </c:pt>
                <c:pt idx="4">
                  <c:v>4.78164868781524</c:v>
                </c:pt>
                <c:pt idx="5">
                  <c:v>39.76776624435545</c:v>
                </c:pt>
              </c:numCache>
            </c:numRef>
          </c:val>
          <c:extLst xmlns:c16r2="http://schemas.microsoft.com/office/drawing/2015/06/chart">
            <c:ext xmlns:c16="http://schemas.microsoft.com/office/drawing/2014/chart" uri="{C3380CC4-5D6E-409C-BE32-E72D297353CC}">
              <c16:uniqueId val="{00000002-74CA-4DEE-9BE6-77DF759DECFA}"/>
            </c:ext>
          </c:extLst>
        </c:ser>
        <c:dLbls>
          <c:showLegendKey val="0"/>
          <c:showVal val="0"/>
          <c:showCatName val="0"/>
          <c:showSerName val="0"/>
          <c:showPercent val="0"/>
          <c:showBubbleSize val="0"/>
        </c:dLbls>
        <c:gapWidth val="219"/>
        <c:overlap val="-27"/>
        <c:axId val="84859392"/>
        <c:axId val="89688320"/>
      </c:barChart>
      <c:catAx>
        <c:axId val="84859392"/>
        <c:scaling>
          <c:orientation val="minMax"/>
        </c:scaling>
        <c:delete val="0"/>
        <c:axPos val="b"/>
        <c:numFmt formatCode="General" sourceLinked="1"/>
        <c:majorTickMark val="none"/>
        <c:minorTickMark val="none"/>
        <c:tickLblPos val="low"/>
        <c:spPr>
          <a:noFill/>
          <a:ln w="3175" cap="flat" cmpd="sng" algn="ctr">
            <a:solidFill>
              <a:srgbClr val="C0C0C0"/>
            </a:solidFill>
            <a:prstDash val="solid"/>
            <a:round/>
          </a:ln>
          <a:effectLst/>
        </c:spPr>
        <c:txPr>
          <a:bodyPr rot="-60000000" spcFirstLastPara="1" vertOverflow="ellipsis" vert="horz" wrap="square" anchor="ctr" anchorCtr="1"/>
          <a:lstStyle/>
          <a:p>
            <a:pPr>
              <a:defRPr sz="1600" b="0" i="0" u="none" strike="noStrike" kern="1200" baseline="0">
                <a:solidFill>
                  <a:srgbClr val="000000"/>
                </a:solidFill>
                <a:latin typeface="Calibri"/>
                <a:ea typeface="Calibri"/>
                <a:cs typeface="Calibri"/>
              </a:defRPr>
            </a:pPr>
            <a:endParaRPr lang="ru-RU"/>
          </a:p>
        </c:txPr>
        <c:crossAx val="89688320"/>
        <c:crosses val="autoZero"/>
        <c:auto val="1"/>
        <c:lblAlgn val="ctr"/>
        <c:lblOffset val="100"/>
        <c:noMultiLvlLbl val="0"/>
      </c:catAx>
      <c:valAx>
        <c:axId val="89688320"/>
        <c:scaling>
          <c:orientation val="minMax"/>
        </c:scaling>
        <c:delete val="0"/>
        <c:axPos val="l"/>
        <c:majorGridlines>
          <c:spPr>
            <a:ln w="3175" cap="flat" cmpd="sng" algn="ctr">
              <a:solidFill>
                <a:srgbClr val="C0C0C0"/>
              </a:solidFill>
              <a:prstDash val="solid"/>
              <a:round/>
            </a:ln>
            <a:effectLst/>
          </c:spPr>
        </c:majorGridlines>
        <c:title>
          <c:tx>
            <c:rich>
              <a:bodyPr rot="-5400000" spcFirstLastPara="1" vertOverflow="ellipsis" vert="horz" wrap="square" anchor="ctr" anchorCtr="1"/>
              <a:lstStyle/>
              <a:p>
                <a:pPr>
                  <a:defRPr sz="1600" b="0" i="0" u="none" strike="noStrike" kern="1200" baseline="0">
                    <a:solidFill>
                      <a:srgbClr val="000000"/>
                    </a:solidFill>
                    <a:latin typeface="Calibri"/>
                    <a:ea typeface="Calibri"/>
                    <a:cs typeface="Calibri"/>
                  </a:defRPr>
                </a:pPr>
                <a:r>
                  <a:rPr lang="pl-PL" dirty="0"/>
                  <a:t>% </a:t>
                </a:r>
                <a:r>
                  <a:rPr lang="ru-RU" dirty="0" smtClean="0"/>
                  <a:t>от</a:t>
                </a:r>
                <a:r>
                  <a:rPr lang="pl-PL" dirty="0" smtClean="0"/>
                  <a:t> </a:t>
                </a:r>
                <a:r>
                  <a:rPr lang="ru-RU" dirty="0" smtClean="0"/>
                  <a:t>среднегодовой заработной платы</a:t>
                </a:r>
                <a:endParaRPr lang="pl-PL" dirty="0"/>
              </a:p>
            </c:rich>
          </c:tx>
          <c:overlay val="0"/>
          <c:spPr>
            <a:noFill/>
            <a:ln w="25400">
              <a:noFill/>
            </a:ln>
            <a:effectLst/>
          </c:spPr>
        </c:title>
        <c:numFmt formatCode="0" sourceLinked="0"/>
        <c:majorTickMark val="none"/>
        <c:minorTickMark val="none"/>
        <c:tickLblPos val="nextTo"/>
        <c:spPr>
          <a:noFill/>
          <a:ln w="9525" cap="flat" cmpd="sng" algn="ctr">
            <a:noFill/>
            <a:prstDash val="solid"/>
            <a:round/>
          </a:ln>
          <a:effectLst/>
        </c:spPr>
        <c:txPr>
          <a:bodyPr rot="-60000000" spcFirstLastPara="1" vertOverflow="ellipsis" vert="horz" wrap="square" anchor="ctr" anchorCtr="1"/>
          <a:lstStyle/>
          <a:p>
            <a:pPr>
              <a:defRPr sz="1600" b="0" i="0" u="none" strike="noStrike" kern="1200" baseline="0">
                <a:solidFill>
                  <a:srgbClr val="000000"/>
                </a:solidFill>
                <a:latin typeface="Calibri"/>
                <a:ea typeface="Calibri"/>
                <a:cs typeface="Calibri"/>
              </a:defRPr>
            </a:pPr>
            <a:endParaRPr lang="ru-RU"/>
          </a:p>
        </c:txPr>
        <c:crossAx val="84859392"/>
        <c:crosses val="autoZero"/>
        <c:crossBetween val="between"/>
      </c:valAx>
      <c:spPr>
        <a:noFill/>
        <a:ln w="25400">
          <a:noFill/>
        </a:ln>
        <a:effectLst/>
      </c:spPr>
    </c:plotArea>
    <c:legend>
      <c:legendPos val="r"/>
      <c:layout>
        <c:manualLayout>
          <c:xMode val="edge"/>
          <c:yMode val="edge"/>
          <c:x val="0.242946010737979"/>
          <c:y val="0.89456073594611696"/>
          <c:w val="0.51131660399504897"/>
          <c:h val="7.4221196432210604E-2"/>
        </c:manualLayout>
      </c:layout>
      <c:overlay val="0"/>
      <c:spPr>
        <a:noFill/>
        <a:ln w="25400">
          <a:noFill/>
        </a:ln>
        <a:effectLst/>
      </c:spPr>
      <c:txPr>
        <a:bodyPr rot="0" spcFirstLastPara="1" vertOverflow="ellipsis" vert="horz" wrap="square" anchor="ctr" anchorCtr="1"/>
        <a:lstStyle/>
        <a:p>
          <a:pPr>
            <a:defRPr sz="1600" b="0" i="0" u="none" strike="noStrike" kern="1200" baseline="0">
              <a:solidFill>
                <a:srgbClr val="000000"/>
              </a:solidFill>
              <a:latin typeface="Calibri"/>
              <a:ea typeface="Calibri"/>
              <a:cs typeface="Calibri"/>
            </a:defRPr>
          </a:pPr>
          <a:endParaRPr lang="ru-RU"/>
        </a:p>
      </c:txPr>
    </c:legend>
    <c:plotVisOnly val="1"/>
    <c:dispBlanksAs val="gap"/>
    <c:showDLblsOverMax val="0"/>
  </c:chart>
  <c:spPr>
    <a:solidFill>
      <a:srgbClr val="FFFFFF"/>
    </a:solidFill>
    <a:ln w="9525" cap="flat" cmpd="sng" algn="ctr">
      <a:noFill/>
      <a:prstDash val="solid"/>
      <a:miter lim="800000"/>
    </a:ln>
    <a:effectLst/>
  </c:spPr>
  <c:txPr>
    <a:bodyPr/>
    <a:lstStyle/>
    <a:p>
      <a:pPr>
        <a:defRPr sz="1600" b="0" i="0" u="none" strike="noStrike" baseline="0">
          <a:solidFill>
            <a:srgbClr val="000000"/>
          </a:solidFill>
          <a:latin typeface="Calibri"/>
          <a:ea typeface="Calibri"/>
          <a:cs typeface="Calibri"/>
        </a:defRPr>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5473293158770399"/>
          <c:y val="4.3572053291445E-2"/>
          <c:w val="0.77840155086357099"/>
          <c:h val="0.66555295337236098"/>
        </c:manualLayout>
      </c:layout>
      <c:lineChart>
        <c:grouping val="standard"/>
        <c:varyColors val="0"/>
        <c:ser>
          <c:idx val="0"/>
          <c:order val="0"/>
          <c:tx>
            <c:strRef>
              <c:f>Arkusz1!$A$6</c:f>
              <c:strCache>
                <c:ptCount val="1"/>
                <c:pt idx="0">
                  <c:v>Czech Republic</c:v>
                </c:pt>
              </c:strCache>
            </c:strRef>
          </c:tx>
          <c:spPr>
            <a:ln w="28575" cap="rnd">
              <a:solidFill>
                <a:schemeClr val="accent1">
                  <a:shade val="42000"/>
                </a:schemeClr>
              </a:solidFill>
              <a:round/>
            </a:ln>
            <a:effectLst/>
          </c:spPr>
          <c:marker>
            <c:symbol val="circle"/>
            <c:size val="5"/>
            <c:spPr>
              <a:solidFill>
                <a:schemeClr val="accent1">
                  <a:shade val="42000"/>
                </a:schemeClr>
              </a:solidFill>
              <a:ln w="9525">
                <a:solidFill>
                  <a:schemeClr val="accent1">
                    <a:shade val="42000"/>
                  </a:schemeClr>
                </a:solidFill>
              </a:ln>
              <a:effectLst/>
            </c:spPr>
          </c:marker>
          <c:cat>
            <c:numRef>
              <c:f>Arkusz1!$B$5:$P$5</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Arkusz1!$B$6:$P$6</c:f>
              <c:numCache>
                <c:formatCode>#,##0.0</c:formatCode>
                <c:ptCount val="15"/>
                <c:pt idx="0">
                  <c:v>2.1799288315526248</c:v>
                </c:pt>
                <c:pt idx="1">
                  <c:v>2.6175487725557249</c:v>
                </c:pt>
                <c:pt idx="2">
                  <c:v>2.9843748779345458</c:v>
                </c:pt>
                <c:pt idx="3">
                  <c:v>3.4071973240219422</c:v>
                </c:pt>
                <c:pt idx="4">
                  <c:v>3.7881438821450901</c:v>
                </c:pt>
                <c:pt idx="5">
                  <c:v>4.1614526517543826</c:v>
                </c:pt>
                <c:pt idx="6">
                  <c:v>4.3633842830258942</c:v>
                </c:pt>
                <c:pt idx="7">
                  <c:v>4.7743101341702561</c:v>
                </c:pt>
                <c:pt idx="8">
                  <c:v>5.5043381056839058</c:v>
                </c:pt>
                <c:pt idx="9">
                  <c:v>5.8786726496597703</c:v>
                </c:pt>
                <c:pt idx="10">
                  <c:v>6.1530847025651374</c:v>
                </c:pt>
                <c:pt idx="11">
                  <c:v>6.7596446713067309</c:v>
                </c:pt>
                <c:pt idx="12">
                  <c:v>7.2950806318889194</c:v>
                </c:pt>
                <c:pt idx="13">
                  <c:v>7.9602024320763327</c:v>
                </c:pt>
                <c:pt idx="14">
                  <c:v>8.3416674418043044</c:v>
                </c:pt>
              </c:numCache>
            </c:numRef>
          </c:val>
          <c:smooth val="0"/>
          <c:extLst xmlns:c16r2="http://schemas.microsoft.com/office/drawing/2015/06/chart">
            <c:ext xmlns:c16="http://schemas.microsoft.com/office/drawing/2014/chart" uri="{C3380CC4-5D6E-409C-BE32-E72D297353CC}">
              <c16:uniqueId val="{00000000-BFD3-4287-92CA-F5899EC8714F}"/>
            </c:ext>
          </c:extLst>
        </c:ser>
        <c:ser>
          <c:idx val="1"/>
          <c:order val="1"/>
          <c:tx>
            <c:strRef>
              <c:f>Arkusz1!$A$7</c:f>
              <c:strCache>
                <c:ptCount val="1"/>
                <c:pt idx="0">
                  <c:v>Estonia</c:v>
                </c:pt>
              </c:strCache>
            </c:strRef>
          </c:tx>
          <c:spPr>
            <a:ln w="28575" cap="rnd">
              <a:solidFill>
                <a:schemeClr val="accent1">
                  <a:shade val="55000"/>
                </a:schemeClr>
              </a:solidFill>
              <a:round/>
            </a:ln>
            <a:effectLst/>
          </c:spPr>
          <c:marker>
            <c:symbol val="circle"/>
            <c:size val="5"/>
            <c:spPr>
              <a:solidFill>
                <a:schemeClr val="accent1">
                  <a:shade val="55000"/>
                </a:schemeClr>
              </a:solidFill>
              <a:ln w="9525">
                <a:solidFill>
                  <a:schemeClr val="accent1">
                    <a:shade val="55000"/>
                  </a:schemeClr>
                </a:solidFill>
              </a:ln>
              <a:effectLst/>
            </c:spPr>
          </c:marker>
          <c:cat>
            <c:numRef>
              <c:f>Arkusz1!$B$5:$P$5</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Arkusz1!$B$7:$P$7</c:f>
              <c:numCache>
                <c:formatCode>#,##0.0</c:formatCode>
                <c:ptCount val="15"/>
                <c:pt idx="0">
                  <c:v>3.1080842982707101E-2</c:v>
                </c:pt>
                <c:pt idx="1">
                  <c:v>0.19420948805139901</c:v>
                </c:pt>
                <c:pt idx="2">
                  <c:v>0.81827509111165397</c:v>
                </c:pt>
                <c:pt idx="3">
                  <c:v>1.7708007650249009</c:v>
                </c:pt>
                <c:pt idx="4">
                  <c:v>2.6416338042852701</c:v>
                </c:pt>
                <c:pt idx="5">
                  <c:v>3.5487276181508109</c:v>
                </c:pt>
                <c:pt idx="6">
                  <c:v>4.3615105335976567</c:v>
                </c:pt>
                <c:pt idx="7">
                  <c:v>4.4521124136581882</c:v>
                </c:pt>
                <c:pt idx="8">
                  <c:v>6.7309851780319461</c:v>
                </c:pt>
                <c:pt idx="9">
                  <c:v>7.2746137875838999</c:v>
                </c:pt>
                <c:pt idx="10">
                  <c:v>6.8036067515297614</c:v>
                </c:pt>
                <c:pt idx="11">
                  <c:v>8.2225287861899599</c:v>
                </c:pt>
                <c:pt idx="12">
                  <c:v>9.3144568587183194</c:v>
                </c:pt>
                <c:pt idx="13">
                  <c:v>11.0428559692386</c:v>
                </c:pt>
                <c:pt idx="14">
                  <c:v>12.768249310514539</c:v>
                </c:pt>
              </c:numCache>
            </c:numRef>
          </c:val>
          <c:smooth val="0"/>
          <c:extLst xmlns:c16r2="http://schemas.microsoft.com/office/drawing/2015/06/chart">
            <c:ext xmlns:c16="http://schemas.microsoft.com/office/drawing/2014/chart" uri="{C3380CC4-5D6E-409C-BE32-E72D297353CC}">
              <c16:uniqueId val="{00000001-BFD3-4287-92CA-F5899EC8714F}"/>
            </c:ext>
          </c:extLst>
        </c:ser>
        <c:ser>
          <c:idx val="5"/>
          <c:order val="2"/>
          <c:tx>
            <c:strRef>
              <c:f>Arkusz1!$A$11</c:f>
              <c:strCache>
                <c:ptCount val="1"/>
                <c:pt idx="0">
                  <c:v>Slovak Republic (3)</c:v>
                </c:pt>
              </c:strCache>
            </c:strRef>
          </c:tx>
          <c:spPr>
            <a:ln w="28575" cap="rnd">
              <a:solidFill>
                <a:schemeClr val="accent1">
                  <a:tint val="94000"/>
                </a:schemeClr>
              </a:solidFill>
              <a:round/>
            </a:ln>
            <a:effectLst/>
          </c:spPr>
          <c:marker>
            <c:symbol val="circle"/>
            <c:size val="5"/>
            <c:spPr>
              <a:solidFill>
                <a:schemeClr val="accent1">
                  <a:tint val="94000"/>
                </a:schemeClr>
              </a:solidFill>
              <a:ln w="9525">
                <a:solidFill>
                  <a:schemeClr val="accent1">
                    <a:tint val="94000"/>
                  </a:schemeClr>
                </a:solidFill>
              </a:ln>
              <a:effectLst/>
            </c:spPr>
          </c:marker>
          <c:cat>
            <c:numRef>
              <c:f>Arkusz1!$B$5:$P$5</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Arkusz1!$B$11:$P$11</c:f>
              <c:numCache>
                <c:formatCode>General</c:formatCode>
                <c:ptCount val="15"/>
                <c:pt idx="4" formatCode="#,##0.0">
                  <c:v>0.47725418831463601</c:v>
                </c:pt>
                <c:pt idx="5" formatCode="#,##0.0">
                  <c:v>2.3583068070522968</c:v>
                </c:pt>
                <c:pt idx="6" formatCode="#,##0.0">
                  <c:v>3.6357966357518969</c:v>
                </c:pt>
                <c:pt idx="7" formatCode="#,##0.0">
                  <c:v>4.6455360761952553</c:v>
                </c:pt>
                <c:pt idx="8" formatCode="#,##0.0">
                  <c:v>6.2140722350045641</c:v>
                </c:pt>
                <c:pt idx="9" formatCode="#,##0.0">
                  <c:v>7.2447352048258704</c:v>
                </c:pt>
                <c:pt idx="10" formatCode="#,##0.0">
                  <c:v>8.2313410772540081</c:v>
                </c:pt>
                <c:pt idx="11" formatCode="#,##0.0">
                  <c:v>9.4125666273722732</c:v>
                </c:pt>
                <c:pt idx="12" formatCode="#,##0.0">
                  <c:v>9.748223791834711</c:v>
                </c:pt>
                <c:pt idx="13" formatCode="#,##0.0">
                  <c:v>10.513212565893699</c:v>
                </c:pt>
                <c:pt idx="14" formatCode="#,##0.0">
                  <c:v>10.29446637128526</c:v>
                </c:pt>
              </c:numCache>
            </c:numRef>
          </c:val>
          <c:smooth val="0"/>
          <c:extLst xmlns:c16r2="http://schemas.microsoft.com/office/drawing/2015/06/chart">
            <c:ext xmlns:c16="http://schemas.microsoft.com/office/drawing/2014/chart" uri="{C3380CC4-5D6E-409C-BE32-E72D297353CC}">
              <c16:uniqueId val="{00000002-BFD3-4287-92CA-F5899EC8714F}"/>
            </c:ext>
          </c:extLst>
        </c:ser>
        <c:ser>
          <c:idx val="7"/>
          <c:order val="3"/>
          <c:tx>
            <c:strRef>
              <c:f>Arkusz1!$A$13</c:f>
              <c:strCache>
                <c:ptCount val="1"/>
                <c:pt idx="0">
                  <c:v>Bulgaria</c:v>
                </c:pt>
              </c:strCache>
            </c:strRef>
          </c:tx>
          <c:spPr>
            <a:ln w="28575" cap="rnd">
              <a:solidFill>
                <a:schemeClr val="accent1">
                  <a:tint val="69000"/>
                </a:schemeClr>
              </a:solidFill>
              <a:round/>
            </a:ln>
            <a:effectLst/>
          </c:spPr>
          <c:marker>
            <c:symbol val="circle"/>
            <c:size val="5"/>
            <c:spPr>
              <a:solidFill>
                <a:schemeClr val="accent1">
                  <a:tint val="69000"/>
                </a:schemeClr>
              </a:solidFill>
              <a:ln w="9525">
                <a:solidFill>
                  <a:schemeClr val="accent1">
                    <a:tint val="69000"/>
                  </a:schemeClr>
                </a:solidFill>
              </a:ln>
              <a:effectLst/>
            </c:spPr>
          </c:marker>
          <c:cat>
            <c:numRef>
              <c:f>Arkusz1!$B$5:$P$5</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Arkusz1!$B$13:$P$13</c:f>
              <c:numCache>
                <c:formatCode>#,##0.0</c:formatCode>
                <c:ptCount val="15"/>
                <c:pt idx="0">
                  <c:v>0.61685326285342001</c:v>
                </c:pt>
                <c:pt idx="1">
                  <c:v>1.0166596326644901</c:v>
                </c:pt>
                <c:pt idx="2">
                  <c:v>1.431820561687156</c:v>
                </c:pt>
                <c:pt idx="3">
                  <c:v>1.994444853609842</c:v>
                </c:pt>
                <c:pt idx="4">
                  <c:v>2.3804719641898511</c:v>
                </c:pt>
                <c:pt idx="5">
                  <c:v>2.8460488680338738</c:v>
                </c:pt>
                <c:pt idx="6">
                  <c:v>3.6388619665468189</c:v>
                </c:pt>
                <c:pt idx="7">
                  <c:v>3.1510910458991721</c:v>
                </c:pt>
                <c:pt idx="8">
                  <c:v>4.3562956454889896</c:v>
                </c:pt>
                <c:pt idx="9">
                  <c:v>5.4167525074545937</c:v>
                </c:pt>
                <c:pt idx="10">
                  <c:v>5.7402621722846439</c:v>
                </c:pt>
                <c:pt idx="11">
                  <c:v>7.0014102815657786</c:v>
                </c:pt>
                <c:pt idx="12">
                  <c:v>8.3213209549718794</c:v>
                </c:pt>
                <c:pt idx="13">
                  <c:v>9.7893723388987226</c:v>
                </c:pt>
                <c:pt idx="14">
                  <c:v>10.87587556296528</c:v>
                </c:pt>
              </c:numCache>
            </c:numRef>
          </c:val>
          <c:smooth val="0"/>
          <c:extLst xmlns:c16r2="http://schemas.microsoft.com/office/drawing/2015/06/chart">
            <c:ext xmlns:c16="http://schemas.microsoft.com/office/drawing/2014/chart" uri="{C3380CC4-5D6E-409C-BE32-E72D297353CC}">
              <c16:uniqueId val="{00000003-BFD3-4287-92CA-F5899EC8714F}"/>
            </c:ext>
          </c:extLst>
        </c:ser>
        <c:ser>
          <c:idx val="9"/>
          <c:order val="4"/>
          <c:tx>
            <c:strRef>
              <c:f>Arkusz1!$A$15</c:f>
              <c:strCache>
                <c:ptCount val="1"/>
                <c:pt idx="0">
                  <c:v>FYR of Macedonia</c:v>
                </c:pt>
              </c:strCache>
            </c:strRef>
          </c:tx>
          <c:spPr>
            <a:ln w="28575" cap="rnd">
              <a:solidFill>
                <a:schemeClr val="accent1">
                  <a:tint val="43000"/>
                </a:schemeClr>
              </a:solidFill>
              <a:round/>
            </a:ln>
            <a:effectLst/>
          </c:spPr>
          <c:marker>
            <c:symbol val="circle"/>
            <c:size val="5"/>
            <c:spPr>
              <a:solidFill>
                <a:schemeClr val="accent1">
                  <a:tint val="43000"/>
                </a:schemeClr>
              </a:solidFill>
              <a:ln w="9525">
                <a:solidFill>
                  <a:schemeClr val="accent1">
                    <a:tint val="43000"/>
                  </a:schemeClr>
                </a:solidFill>
              </a:ln>
              <a:effectLst/>
            </c:spPr>
          </c:marker>
          <c:cat>
            <c:numRef>
              <c:f>Arkusz1!$B$5:$P$5</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Arkusz1!$B$15:$P$15</c:f>
              <c:numCache>
                <c:formatCode>General</c:formatCode>
                <c:ptCount val="15"/>
                <c:pt idx="6" formatCode="#,##0.0">
                  <c:v>0.83812877290561005</c:v>
                </c:pt>
                <c:pt idx="7" formatCode="#,##0.0">
                  <c:v>1.2140543276531131</c:v>
                </c:pt>
                <c:pt idx="8" formatCode="#,##0.0">
                  <c:v>2.1107027586572822</c:v>
                </c:pt>
                <c:pt idx="9" formatCode="#,##0.0">
                  <c:v>2.8570033638465389</c:v>
                </c:pt>
                <c:pt idx="10" formatCode="#,##0.0">
                  <c:v>3.4772978935168228</c:v>
                </c:pt>
                <c:pt idx="11" formatCode="#,##0.0">
                  <c:v>4.57160121104857</c:v>
                </c:pt>
                <c:pt idx="12" formatCode="#,##0.0">
                  <c:v>5.4070226403741062</c:v>
                </c:pt>
                <c:pt idx="13" formatCode="#,##0.0">
                  <c:v>6.389075758152277</c:v>
                </c:pt>
                <c:pt idx="14" formatCode="#,##0.0">
                  <c:v>7.4067613993014803</c:v>
                </c:pt>
              </c:numCache>
            </c:numRef>
          </c:val>
          <c:smooth val="0"/>
          <c:extLst xmlns:c16r2="http://schemas.microsoft.com/office/drawing/2015/06/chart">
            <c:ext xmlns:c16="http://schemas.microsoft.com/office/drawing/2014/chart" uri="{C3380CC4-5D6E-409C-BE32-E72D297353CC}">
              <c16:uniqueId val="{00000004-BFD3-4287-92CA-F5899EC8714F}"/>
            </c:ext>
          </c:extLst>
        </c:ser>
        <c:dLbls>
          <c:showLegendKey val="0"/>
          <c:showVal val="0"/>
          <c:showCatName val="0"/>
          <c:showSerName val="0"/>
          <c:showPercent val="0"/>
          <c:showBubbleSize val="0"/>
        </c:dLbls>
        <c:marker val="1"/>
        <c:smooth val="0"/>
        <c:axId val="38908416"/>
        <c:axId val="36009024"/>
      </c:lineChart>
      <c:catAx>
        <c:axId val="38908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36009024"/>
        <c:crosses val="autoZero"/>
        <c:auto val="1"/>
        <c:lblAlgn val="ctr"/>
        <c:lblOffset val="100"/>
        <c:noMultiLvlLbl val="0"/>
      </c:catAx>
      <c:valAx>
        <c:axId val="36009024"/>
        <c:scaling>
          <c:orientation val="minMax"/>
          <c:max val="25"/>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38908416"/>
        <c:crosses val="autoZero"/>
        <c:crossBetween val="between"/>
      </c:valAx>
      <c:spPr>
        <a:noFill/>
        <a:ln>
          <a:noFill/>
        </a:ln>
        <a:effectLst/>
      </c:spPr>
    </c:plotArea>
    <c:legend>
      <c:legendPos val="b"/>
      <c:layout>
        <c:manualLayout>
          <c:xMode val="edge"/>
          <c:yMode val="edge"/>
          <c:x val="1.67552190619552E-3"/>
          <c:y val="0.823976558182547"/>
          <c:w val="0.99271825730866703"/>
          <c:h val="0.1492098705611800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solidFill>
      <a:schemeClr val="bg1"/>
    </a:solidFill>
    <a:ln w="9525" cap="flat" cmpd="sng" algn="ctr">
      <a:noFill/>
      <a:round/>
    </a:ln>
    <a:effectLst/>
  </c:spPr>
  <c:txPr>
    <a:bodyPr/>
    <a:lstStyle/>
    <a:p>
      <a:pPr>
        <a:defRPr sz="12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3"/>
          <c:order val="0"/>
          <c:tx>
            <c:strRef>
              <c:f>Arkusz1!$A$9</c:f>
              <c:strCache>
                <c:ptCount val="1"/>
                <c:pt idx="0">
                  <c:v>Latvia</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Arkusz1!$B$5:$P$5</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Arkusz1!$B$9:$P$9</c:f>
              <c:numCache>
                <c:formatCode>#,##0.0</c:formatCode>
                <c:ptCount val="15"/>
                <c:pt idx="0">
                  <c:v>0.242154203796978</c:v>
                </c:pt>
                <c:pt idx="1">
                  <c:v>0.45590839748198297</c:v>
                </c:pt>
                <c:pt idx="2">
                  <c:v>0.71112366958651196</c:v>
                </c:pt>
                <c:pt idx="3">
                  <c:v>0.99459576016495699</c:v>
                </c:pt>
                <c:pt idx="4">
                  <c:v>0.38143312885323699</c:v>
                </c:pt>
                <c:pt idx="5">
                  <c:v>0.42730149568882497</c:v>
                </c:pt>
                <c:pt idx="6">
                  <c:v>0.407717671926422</c:v>
                </c:pt>
                <c:pt idx="7">
                  <c:v>0.43492578866813902</c:v>
                </c:pt>
                <c:pt idx="8">
                  <c:v>0.69667558429774501</c:v>
                </c:pt>
                <c:pt idx="9">
                  <c:v>0.86683563941533703</c:v>
                </c:pt>
                <c:pt idx="10">
                  <c:v>0.79646542253226504</c:v>
                </c:pt>
                <c:pt idx="11">
                  <c:v>0.90793920564542496</c:v>
                </c:pt>
                <c:pt idx="12">
                  <c:v>1.0356217052736529</c:v>
                </c:pt>
                <c:pt idx="13">
                  <c:v>1.196067473003962</c:v>
                </c:pt>
                <c:pt idx="14">
                  <c:v>1.3583924898284141</c:v>
                </c:pt>
              </c:numCache>
            </c:numRef>
          </c:val>
          <c:smooth val="0"/>
          <c:extLst xmlns:c16r2="http://schemas.microsoft.com/office/drawing/2015/06/chart">
            <c:ext xmlns:c16="http://schemas.microsoft.com/office/drawing/2014/chart" uri="{C3380CC4-5D6E-409C-BE32-E72D297353CC}">
              <c16:uniqueId val="{00000000-7E0F-46F0-B5A1-FBC77FFA8A01}"/>
            </c:ext>
          </c:extLst>
        </c:ser>
        <c:ser>
          <c:idx val="6"/>
          <c:order val="1"/>
          <c:tx>
            <c:strRef>
              <c:f>Arkusz1!$A$12</c:f>
              <c:strCache>
                <c:ptCount val="1"/>
                <c:pt idx="0">
                  <c:v>Slovenia</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cat>
            <c:numRef>
              <c:f>Arkusz1!$B$5:$P$5</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Arkusz1!$B$12:$P$12</c:f>
              <c:numCache>
                <c:formatCode>General</c:formatCode>
                <c:ptCount val="15"/>
                <c:pt idx="2" formatCode="#,##0.0">
                  <c:v>0.46583961744381902</c:v>
                </c:pt>
                <c:pt idx="3" formatCode="#,##0.0">
                  <c:v>0.899858211206638</c:v>
                </c:pt>
                <c:pt idx="4" formatCode="#,##0.0">
                  <c:v>1.243174789149486</c:v>
                </c:pt>
                <c:pt idx="5" formatCode="#,##0.0">
                  <c:v>1.5558445512251651</c:v>
                </c:pt>
                <c:pt idx="6" formatCode="#,##0.0">
                  <c:v>1.785238358189652</c:v>
                </c:pt>
                <c:pt idx="7" formatCode="#,##0.0">
                  <c:v>1.8761285685903399</c:v>
                </c:pt>
                <c:pt idx="8" formatCode="#,##0.0">
                  <c:v>2.520059985507022</c:v>
                </c:pt>
                <c:pt idx="9" formatCode="#,##0.0">
                  <c:v>2.9929027050031181</c:v>
                </c:pt>
                <c:pt idx="10" formatCode="#,##0.0">
                  <c:v>3.2463351567654581</c:v>
                </c:pt>
                <c:pt idx="11" formatCode="#,##0.0">
                  <c:v>3.6364512685815442</c:v>
                </c:pt>
                <c:pt idx="12" formatCode="#,##0.0">
                  <c:v>3.9463666290077399</c:v>
                </c:pt>
                <c:pt idx="13" formatCode="#,##0.0">
                  <c:v>4.2209497546295998</c:v>
                </c:pt>
                <c:pt idx="14" formatCode="#,##0.0">
                  <c:v>4.256491471210138</c:v>
                </c:pt>
              </c:numCache>
            </c:numRef>
          </c:val>
          <c:smooth val="0"/>
          <c:extLst xmlns:c16r2="http://schemas.microsoft.com/office/drawing/2015/06/chart">
            <c:ext xmlns:c16="http://schemas.microsoft.com/office/drawing/2014/chart" uri="{C3380CC4-5D6E-409C-BE32-E72D297353CC}">
              <c16:uniqueId val="{00000001-7E0F-46F0-B5A1-FBC77FFA8A01}"/>
            </c:ext>
          </c:extLst>
        </c:ser>
        <c:ser>
          <c:idx val="10"/>
          <c:order val="2"/>
          <c:tx>
            <c:strRef>
              <c:f>Arkusz1!$A$16</c:f>
              <c:strCache>
                <c:ptCount val="1"/>
                <c:pt idx="0">
                  <c:v>Romania</c:v>
                </c:pt>
              </c:strCache>
            </c:strRef>
          </c:tx>
          <c:spPr>
            <a:ln w="28575" cap="rnd">
              <a:solidFill>
                <a:schemeClr val="accent5">
                  <a:lumMod val="60000"/>
                </a:schemeClr>
              </a:solidFill>
              <a:round/>
            </a:ln>
            <a:effectLst/>
          </c:spPr>
          <c:marker>
            <c:symbol val="circle"/>
            <c:size val="5"/>
            <c:spPr>
              <a:solidFill>
                <a:schemeClr val="accent5">
                  <a:lumMod val="60000"/>
                </a:schemeClr>
              </a:solidFill>
              <a:ln w="9525">
                <a:solidFill>
                  <a:schemeClr val="accent5">
                    <a:lumMod val="60000"/>
                  </a:schemeClr>
                </a:solidFill>
              </a:ln>
              <a:effectLst/>
            </c:spPr>
          </c:marker>
          <c:cat>
            <c:numRef>
              <c:f>Arkusz1!$B$5:$P$5</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Arkusz1!$B$16:$P$16</c:f>
              <c:numCache>
                <c:formatCode>General</c:formatCode>
                <c:ptCount val="15"/>
                <c:pt idx="6" formatCode="#,##0.0">
                  <c:v>3.3615615242266702E-3</c:v>
                </c:pt>
                <c:pt idx="7" formatCode="#,##0.0">
                  <c:v>0.17816581081080299</c:v>
                </c:pt>
                <c:pt idx="8" formatCode="#,##0.0">
                  <c:v>0.484370222447294</c:v>
                </c:pt>
                <c:pt idx="9" formatCode="#,##0.0">
                  <c:v>0.87339864091061503</c:v>
                </c:pt>
                <c:pt idx="10" formatCode="#,##0.0">
                  <c:v>1.213449284142369</c:v>
                </c:pt>
                <c:pt idx="11" formatCode="#,##0.0">
                  <c:v>1.720321249832456</c:v>
                </c:pt>
                <c:pt idx="12" formatCode="#,##0.0">
                  <c:v>2.304275188547916</c:v>
                </c:pt>
                <c:pt idx="13" formatCode="#,##0.0">
                  <c:v>3.0216591489041709</c:v>
                </c:pt>
                <c:pt idx="14" formatCode="#,##0.0">
                  <c:v>3.6521955827878809</c:v>
                </c:pt>
              </c:numCache>
            </c:numRef>
          </c:val>
          <c:smooth val="0"/>
          <c:extLst xmlns:c16r2="http://schemas.microsoft.com/office/drawing/2015/06/chart">
            <c:ext xmlns:c16="http://schemas.microsoft.com/office/drawing/2014/chart" uri="{C3380CC4-5D6E-409C-BE32-E72D297353CC}">
              <c16:uniqueId val="{00000002-7E0F-46F0-B5A1-FBC77FFA8A01}"/>
            </c:ext>
          </c:extLst>
        </c:ser>
        <c:ser>
          <c:idx val="11"/>
          <c:order val="3"/>
          <c:tx>
            <c:strRef>
              <c:f>Arkusz1!$A$17</c:f>
              <c:strCache>
                <c:ptCount val="1"/>
                <c:pt idx="0">
                  <c:v>Serbia</c:v>
                </c:pt>
              </c:strCache>
            </c:strRef>
          </c:tx>
          <c:spPr>
            <a:ln w="28575" cap="rnd">
              <a:solidFill>
                <a:schemeClr val="accent6">
                  <a:lumMod val="60000"/>
                </a:schemeClr>
              </a:solidFill>
              <a:round/>
            </a:ln>
            <a:effectLst/>
          </c:spPr>
          <c:marker>
            <c:symbol val="circle"/>
            <c:size val="5"/>
            <c:spPr>
              <a:solidFill>
                <a:schemeClr val="accent6">
                  <a:lumMod val="60000"/>
                </a:schemeClr>
              </a:solidFill>
              <a:ln w="9525">
                <a:solidFill>
                  <a:schemeClr val="accent6">
                    <a:lumMod val="60000"/>
                  </a:schemeClr>
                </a:solidFill>
              </a:ln>
              <a:effectLst/>
            </c:spPr>
          </c:marker>
          <c:cat>
            <c:numRef>
              <c:f>Arkusz1!$B$5:$P$5</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Arkusz1!$B$17:$P$17</c:f>
              <c:numCache>
                <c:formatCode>General</c:formatCode>
                <c:ptCount val="15"/>
                <c:pt idx="5" formatCode="#,##0.0">
                  <c:v>1.1011104526181901E-2</c:v>
                </c:pt>
                <c:pt idx="6" formatCode="#,##0.0">
                  <c:v>0.129796787011489</c:v>
                </c:pt>
                <c:pt idx="7" formatCode="#,##0.0">
                  <c:v>0.16983051921864201</c:v>
                </c:pt>
                <c:pt idx="8" formatCode="#,##0.0">
                  <c:v>0.25077125156116598</c:v>
                </c:pt>
                <c:pt idx="9" formatCode="#,##0.0">
                  <c:v>0.32316502619644599</c:v>
                </c:pt>
                <c:pt idx="10" formatCode="#,##0.0">
                  <c:v>0.36663284389782402</c:v>
                </c:pt>
                <c:pt idx="11" formatCode="#,##0.0">
                  <c:v>0.45661157669444802</c:v>
                </c:pt>
                <c:pt idx="12" formatCode="#,##0.0">
                  <c:v>0.50940632246595596</c:v>
                </c:pt>
                <c:pt idx="13" formatCode="#,##0.0">
                  <c:v>0.60520854449925399</c:v>
                </c:pt>
                <c:pt idx="14" formatCode="#,##0.0">
                  <c:v>0.728762775166787</c:v>
                </c:pt>
              </c:numCache>
            </c:numRef>
          </c:val>
          <c:smooth val="0"/>
          <c:extLst xmlns:c16r2="http://schemas.microsoft.com/office/drawing/2015/06/chart">
            <c:ext xmlns:c16="http://schemas.microsoft.com/office/drawing/2014/chart" uri="{C3380CC4-5D6E-409C-BE32-E72D297353CC}">
              <c16:uniqueId val="{00000003-7E0F-46F0-B5A1-FBC77FFA8A01}"/>
            </c:ext>
          </c:extLst>
        </c:ser>
        <c:dLbls>
          <c:showLegendKey val="0"/>
          <c:showVal val="0"/>
          <c:showCatName val="0"/>
          <c:showSerName val="0"/>
          <c:showPercent val="0"/>
          <c:showBubbleSize val="0"/>
        </c:dLbls>
        <c:marker val="1"/>
        <c:smooth val="0"/>
        <c:axId val="38909440"/>
        <c:axId val="36010752"/>
      </c:lineChart>
      <c:catAx>
        <c:axId val="38909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36010752"/>
        <c:crosses val="autoZero"/>
        <c:auto val="1"/>
        <c:lblAlgn val="ctr"/>
        <c:lblOffset val="100"/>
        <c:noMultiLvlLbl val="0"/>
      </c:catAx>
      <c:valAx>
        <c:axId val="36010752"/>
        <c:scaling>
          <c:orientation val="minMax"/>
          <c:max val="25"/>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389094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solidFill>
      <a:schemeClr val="bg1"/>
    </a:solidFill>
    <a:ln w="9525" cap="flat" cmpd="sng" algn="ctr">
      <a:noFill/>
      <a:round/>
    </a:ln>
    <a:effectLst/>
  </c:spPr>
  <c:txPr>
    <a:bodyPr/>
    <a:lstStyle/>
    <a:p>
      <a:pPr>
        <a:defRPr sz="1200"/>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606135335453303E-2"/>
          <c:y val="9.5238279774072607E-2"/>
          <c:w val="0.88383947364202797"/>
          <c:h val="0.817461901394123"/>
        </c:manualLayout>
      </c:layout>
      <c:scatterChart>
        <c:scatterStyle val="lineMarker"/>
        <c:varyColors val="0"/>
        <c:ser>
          <c:idx val="0"/>
          <c:order val="0"/>
          <c:tx>
            <c:v>Data Series</c:v>
          </c:tx>
          <c:spPr>
            <a:ln w="28575">
              <a:noFill/>
            </a:ln>
          </c:spPr>
          <c:marker>
            <c:symbol val="diamond"/>
            <c:size val="6"/>
            <c:spPr>
              <a:solidFill>
                <a:schemeClr val="accent1"/>
              </a:solidFill>
              <a:ln>
                <a:solidFill>
                  <a:schemeClr val="accent1"/>
                </a:solidFill>
                <a:prstDash val="solid"/>
              </a:ln>
            </c:spPr>
          </c:marker>
          <c:dLbls>
            <c:dLbl>
              <c:idx val="0"/>
              <c:tx>
                <c:rich>
                  <a:bodyPr/>
                  <a:lstStyle/>
                  <a:p>
                    <a:r>
                      <a:rPr lang="en-US"/>
                      <a:t>BG</a:t>
                    </a:r>
                  </a:p>
                </c:rich>
              </c:tx>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0-1567-43DA-8617-B8E758D224A9}"/>
                </c:ext>
                <c:ext xmlns:c15="http://schemas.microsoft.com/office/drawing/2012/chart" uri="{CE6537A1-D6FC-4f65-9D91-7224C49458BB}">
                  <c15:layout/>
                </c:ext>
              </c:extLst>
            </c:dLbl>
            <c:dLbl>
              <c:idx val="1"/>
              <c:tx>
                <c:rich>
                  <a:bodyPr/>
                  <a:lstStyle/>
                  <a:p>
                    <a:r>
                      <a:rPr lang="en-US"/>
                      <a:t>EE</a:t>
                    </a:r>
                  </a:p>
                </c:rich>
              </c:tx>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1-1567-43DA-8617-B8E758D224A9}"/>
                </c:ex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1800"/>
                </a:pPr>
                <a:endParaRPr lang="ru-RU"/>
              </a:p>
            </c:txPr>
            <c:showLegendKey val="0"/>
            <c:showVal val="0"/>
            <c:showCatName val="1"/>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ternplot.xls!$F$17:$F$18</c:f>
              <c:numCache>
                <c:formatCode>0.00_)</c:formatCode>
                <c:ptCount val="2"/>
                <c:pt idx="0">
                  <c:v>38.907260588179859</c:v>
                </c:pt>
                <c:pt idx="1">
                  <c:v>45.596167970299398</c:v>
                </c:pt>
              </c:numCache>
            </c:numRef>
          </c:xVal>
          <c:yVal>
            <c:numRef>
              <c:f>ternplot.xls!$G$17:$G$18</c:f>
              <c:numCache>
                <c:formatCode>0.00_)</c:formatCode>
                <c:ptCount val="2"/>
                <c:pt idx="0">
                  <c:v>13.74999999999998</c:v>
                </c:pt>
                <c:pt idx="1">
                  <c:v>17.441484974349521</c:v>
                </c:pt>
              </c:numCache>
            </c:numRef>
          </c:yVal>
          <c:smooth val="0"/>
          <c:extLst xmlns:c16r2="http://schemas.microsoft.com/office/drawing/2015/06/chart">
            <c:ext xmlns:c16="http://schemas.microsoft.com/office/drawing/2014/chart" uri="{C3380CC4-5D6E-409C-BE32-E72D297353CC}">
              <c16:uniqueId val="{00000002-1567-43DA-8617-B8E758D224A9}"/>
            </c:ext>
          </c:extLst>
        </c:ser>
        <c:ser>
          <c:idx val="1"/>
          <c:order val="1"/>
          <c:spPr>
            <a:ln w="28575">
              <a:noFill/>
            </a:ln>
          </c:spPr>
          <c:marker>
            <c:symbol val="diamond"/>
            <c:size val="6"/>
            <c:spPr>
              <a:solidFill>
                <a:schemeClr val="accent1"/>
              </a:solidFill>
              <a:ln>
                <a:solidFill>
                  <a:schemeClr val="accent1"/>
                </a:solidFill>
                <a:prstDash val="solid"/>
              </a:ln>
            </c:spPr>
          </c:marker>
          <c:dLbls>
            <c:dLbl>
              <c:idx val="0"/>
              <c:tx>
                <c:rich>
                  <a:bodyPr/>
                  <a:lstStyle/>
                  <a:p>
                    <a:r>
                      <a:rPr lang="en-US"/>
                      <a:t>LV</a:t>
                    </a:r>
                  </a:p>
                </c:rich>
              </c:tx>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3-1567-43DA-8617-B8E758D224A9}"/>
                </c:ext>
                <c:ext xmlns:c15="http://schemas.microsoft.com/office/drawing/2012/chart" uri="{CE6537A1-D6FC-4f65-9D91-7224C49458BB}">
                  <c15:layout/>
                </c:ext>
              </c:extLst>
            </c:dLbl>
            <c:dLbl>
              <c:idx val="1"/>
              <c:tx>
                <c:rich>
                  <a:bodyPr/>
                  <a:lstStyle/>
                  <a:p>
                    <a:r>
                      <a:rPr lang="en-US"/>
                      <a:t>LT</a:t>
                    </a:r>
                  </a:p>
                </c:rich>
              </c:tx>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4-1567-43DA-8617-B8E758D224A9}"/>
                </c:ext>
                <c:ext xmlns:c15="http://schemas.microsoft.com/office/drawing/2012/chart" uri="{CE6537A1-D6FC-4f65-9D91-7224C49458BB}">
                  <c15:layout/>
                </c:ext>
              </c:extLst>
            </c:dLbl>
            <c:dLbl>
              <c:idx val="2"/>
              <c:layout>
                <c:manualLayout>
                  <c:x val="-3.3126293995859403E-2"/>
                  <c:y val="9.6774193548387101E-3"/>
                </c:manualLayout>
              </c:layout>
              <c:tx>
                <c:rich>
                  <a:bodyPr/>
                  <a:lstStyle/>
                  <a:p>
                    <a:r>
                      <a:rPr lang="en-US"/>
                      <a:t>HU </a:t>
                    </a:r>
                  </a:p>
                </c:rich>
              </c:tx>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5-1567-43DA-8617-B8E758D224A9}"/>
                </c:ext>
                <c:ext xmlns:c15="http://schemas.microsoft.com/office/drawing/2012/chart" uri="{CE6537A1-D6FC-4f65-9D91-7224C49458BB}">
                  <c15:layout/>
                </c:ext>
              </c:extLst>
            </c:dLbl>
            <c:dLbl>
              <c:idx val="3"/>
              <c:tx>
                <c:rich>
                  <a:bodyPr/>
                  <a:lstStyle/>
                  <a:p>
                    <a:r>
                      <a:rPr lang="en-US"/>
                      <a:t>PL</a:t>
                    </a:r>
                  </a:p>
                </c:rich>
              </c:tx>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6-1567-43DA-8617-B8E758D224A9}"/>
                </c:ext>
                <c:ext xmlns:c15="http://schemas.microsoft.com/office/drawing/2012/chart" uri="{CE6537A1-D6FC-4f65-9D91-7224C49458BB}">
                  <c15:layout/>
                </c:ext>
              </c:extLst>
            </c:dLbl>
            <c:dLbl>
              <c:idx val="4"/>
              <c:tx>
                <c:rich>
                  <a:bodyPr/>
                  <a:lstStyle/>
                  <a:p>
                    <a:r>
                      <a:rPr lang="en-US"/>
                      <a:t>RO</a:t>
                    </a:r>
                  </a:p>
                </c:rich>
              </c:tx>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7-1567-43DA-8617-B8E758D224A9}"/>
                </c:ext>
                <c:ext xmlns:c15="http://schemas.microsoft.com/office/drawing/2012/chart" uri="{CE6537A1-D6FC-4f65-9D91-7224C49458BB}">
                  <c15:layout/>
                </c:ext>
              </c:extLst>
            </c:dLbl>
            <c:dLbl>
              <c:idx val="5"/>
              <c:tx>
                <c:rich>
                  <a:bodyPr/>
                  <a:lstStyle/>
                  <a:p>
                    <a:r>
                      <a:rPr lang="en-US"/>
                      <a:t>SK</a:t>
                    </a:r>
                  </a:p>
                </c:rich>
              </c:tx>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8-1567-43DA-8617-B8E758D224A9}"/>
                </c:ex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1800"/>
                </a:pPr>
                <a:endParaRPr lang="ru-RU"/>
              </a:p>
            </c:txPr>
            <c:showLegendKey val="0"/>
            <c:showVal val="0"/>
            <c:showCatName val="1"/>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ternplot.xls!$F$19:$F$24</c:f>
              <c:numCache>
                <c:formatCode>0.00_)</c:formatCode>
                <c:ptCount val="6"/>
                <c:pt idx="0">
                  <c:v>39.844373543446267</c:v>
                </c:pt>
                <c:pt idx="1">
                  <c:v>23.250454706453169</c:v>
                </c:pt>
                <c:pt idx="2">
                  <c:v>71.012754477955781</c:v>
                </c:pt>
                <c:pt idx="3">
                  <c:v>59.501614376710343</c:v>
                </c:pt>
                <c:pt idx="4">
                  <c:v>63.427481949993123</c:v>
                </c:pt>
                <c:pt idx="5">
                  <c:v>42.750385606182711</c:v>
                </c:pt>
              </c:numCache>
            </c:numRef>
          </c:xVal>
          <c:yVal>
            <c:numRef>
              <c:f>ternplot.xls!$G$19:$G$24</c:f>
              <c:numCache>
                <c:formatCode>0.00_)</c:formatCode>
                <c:ptCount val="6"/>
                <c:pt idx="0">
                  <c:v>52.083333333333329</c:v>
                </c:pt>
                <c:pt idx="1">
                  <c:v>21.999999999999989</c:v>
                </c:pt>
                <c:pt idx="2">
                  <c:v>0</c:v>
                </c:pt>
                <c:pt idx="3">
                  <c:v>14.666666666666661</c:v>
                </c:pt>
                <c:pt idx="4">
                  <c:v>30.8641975308642</c:v>
                </c:pt>
                <c:pt idx="5">
                  <c:v>4.4792833146696598</c:v>
                </c:pt>
              </c:numCache>
            </c:numRef>
          </c:yVal>
          <c:smooth val="0"/>
          <c:extLst xmlns:c16r2="http://schemas.microsoft.com/office/drawing/2015/06/chart">
            <c:ext xmlns:c16="http://schemas.microsoft.com/office/drawing/2014/chart" uri="{C3380CC4-5D6E-409C-BE32-E72D297353CC}">
              <c16:uniqueId val="{00000009-1567-43DA-8617-B8E758D224A9}"/>
            </c:ext>
          </c:extLst>
        </c:ser>
        <c:ser>
          <c:idx val="2"/>
          <c:order val="2"/>
          <c:tx>
            <c:v>TickMarks</c:v>
          </c:tx>
          <c:spPr>
            <a:ln w="12700">
              <a:solidFill>
                <a:schemeClr val="bg2"/>
              </a:solidFill>
              <a:prstDash val="solid"/>
            </a:ln>
          </c:spPr>
          <c:marker>
            <c:symbol val="none"/>
          </c:marker>
          <c:xVal>
            <c:numRef>
              <c:f>ternplot.xls!$AQ$18:$AQ$309</c:f>
              <c:numCache>
                <c:formatCode>0.00_)</c:formatCode>
                <c:ptCount val="292"/>
                <c:pt idx="0">
                  <c:v>71.252015056822515</c:v>
                </c:pt>
                <c:pt idx="1">
                  <c:v>3.7500034968782621</c:v>
                </c:pt>
                <c:pt idx="2">
                  <c:v>5.6251135017693601</c:v>
                </c:pt>
                <c:pt idx="4">
                  <c:v>67.501795047040503</c:v>
                </c:pt>
                <c:pt idx="5">
                  <c:v>7.5000069937565188</c:v>
                </c:pt>
                <c:pt idx="6">
                  <c:v>9.3751169986476306</c:v>
                </c:pt>
                <c:pt idx="8">
                  <c:v>63.751575037258263</c:v>
                </c:pt>
                <c:pt idx="9">
                  <c:v>11.25001049063478</c:v>
                </c:pt>
                <c:pt idx="10">
                  <c:v>13.12512049552589</c:v>
                </c:pt>
                <c:pt idx="12">
                  <c:v>60.001355027476038</c:v>
                </c:pt>
                <c:pt idx="13">
                  <c:v>15.00001398751305</c:v>
                </c:pt>
                <c:pt idx="14">
                  <c:v>16.875123992404159</c:v>
                </c:pt>
                <c:pt idx="16">
                  <c:v>56.251135017693798</c:v>
                </c:pt>
                <c:pt idx="17">
                  <c:v>18.7500174843913</c:v>
                </c:pt>
                <c:pt idx="18">
                  <c:v>20.625127489282409</c:v>
                </c:pt>
                <c:pt idx="20">
                  <c:v>52.500915007911559</c:v>
                </c:pt>
                <c:pt idx="21">
                  <c:v>22.500020981269561</c:v>
                </c:pt>
                <c:pt idx="22">
                  <c:v>24.375130986160681</c:v>
                </c:pt>
                <c:pt idx="24">
                  <c:v>48.750694998129319</c:v>
                </c:pt>
                <c:pt idx="25">
                  <c:v>26.250024478147829</c:v>
                </c:pt>
                <c:pt idx="26">
                  <c:v>28.125134483038931</c:v>
                </c:pt>
                <c:pt idx="28">
                  <c:v>45.000474988347072</c:v>
                </c:pt>
                <c:pt idx="29">
                  <c:v>30.000027975026089</c:v>
                </c:pt>
                <c:pt idx="30">
                  <c:v>31.875137979917181</c:v>
                </c:pt>
                <c:pt idx="32">
                  <c:v>41.25025497856484</c:v>
                </c:pt>
                <c:pt idx="33">
                  <c:v>33.750031471904343</c:v>
                </c:pt>
                <c:pt idx="34">
                  <c:v>35.625141476795463</c:v>
                </c:pt>
                <c:pt idx="36">
                  <c:v>71.252015056822515</c:v>
                </c:pt>
                <c:pt idx="37">
                  <c:v>3.7500034968782621</c:v>
                </c:pt>
                <c:pt idx="38">
                  <c:v>5.6251135017693601</c:v>
                </c:pt>
                <c:pt idx="40">
                  <c:v>67.501795047040503</c:v>
                </c:pt>
                <c:pt idx="41">
                  <c:v>7.5000069937565188</c:v>
                </c:pt>
                <c:pt idx="42">
                  <c:v>9.3751169986476306</c:v>
                </c:pt>
                <c:pt idx="44">
                  <c:v>63.751575037258263</c:v>
                </c:pt>
                <c:pt idx="45">
                  <c:v>11.25001049063478</c:v>
                </c:pt>
                <c:pt idx="46">
                  <c:v>13.12512049552589</c:v>
                </c:pt>
                <c:pt idx="48">
                  <c:v>60.001355027476038</c:v>
                </c:pt>
                <c:pt idx="49">
                  <c:v>15.00001398751305</c:v>
                </c:pt>
                <c:pt idx="50">
                  <c:v>16.875123992404159</c:v>
                </c:pt>
                <c:pt idx="52">
                  <c:v>56.251135017693798</c:v>
                </c:pt>
                <c:pt idx="53">
                  <c:v>18.7500174843913</c:v>
                </c:pt>
                <c:pt idx="54">
                  <c:v>20.625127489282409</c:v>
                </c:pt>
                <c:pt idx="56">
                  <c:v>52.500915007911559</c:v>
                </c:pt>
                <c:pt idx="57">
                  <c:v>22.500020981269561</c:v>
                </c:pt>
                <c:pt idx="58">
                  <c:v>24.375130986160681</c:v>
                </c:pt>
                <c:pt idx="60">
                  <c:v>48.750694998129319</c:v>
                </c:pt>
                <c:pt idx="61">
                  <c:v>26.250024478147829</c:v>
                </c:pt>
                <c:pt idx="62">
                  <c:v>28.125134483038931</c:v>
                </c:pt>
                <c:pt idx="64">
                  <c:v>45.000474988347072</c:v>
                </c:pt>
                <c:pt idx="65">
                  <c:v>30.000027975026089</c:v>
                </c:pt>
                <c:pt idx="66">
                  <c:v>31.875137979917181</c:v>
                </c:pt>
                <c:pt idx="68">
                  <c:v>41.25025497856484</c:v>
                </c:pt>
                <c:pt idx="69">
                  <c:v>33.750031471904343</c:v>
                </c:pt>
                <c:pt idx="70">
                  <c:v>35.625141476795463</c:v>
                </c:pt>
                <c:pt idx="72">
                  <c:v>71.252015056822515</c:v>
                </c:pt>
                <c:pt idx="73">
                  <c:v>3.7500034968782621</c:v>
                </c:pt>
                <c:pt idx="74">
                  <c:v>5.6251135017693601</c:v>
                </c:pt>
                <c:pt idx="76">
                  <c:v>67.501795047040503</c:v>
                </c:pt>
                <c:pt idx="77">
                  <c:v>7.5000069937565188</c:v>
                </c:pt>
                <c:pt idx="78">
                  <c:v>9.3751169986476306</c:v>
                </c:pt>
                <c:pt idx="80">
                  <c:v>63.751575037258263</c:v>
                </c:pt>
                <c:pt idx="81">
                  <c:v>11.25001049063478</c:v>
                </c:pt>
                <c:pt idx="82">
                  <c:v>13.12512049552589</c:v>
                </c:pt>
                <c:pt idx="84">
                  <c:v>60.001355027476038</c:v>
                </c:pt>
                <c:pt idx="85">
                  <c:v>15.00001398751305</c:v>
                </c:pt>
                <c:pt idx="86">
                  <c:v>16.875123992404159</c:v>
                </c:pt>
                <c:pt idx="88">
                  <c:v>56.251135017693798</c:v>
                </c:pt>
                <c:pt idx="89">
                  <c:v>18.7500174843913</c:v>
                </c:pt>
                <c:pt idx="90">
                  <c:v>20.625127489282409</c:v>
                </c:pt>
                <c:pt idx="92">
                  <c:v>52.500915007911559</c:v>
                </c:pt>
                <c:pt idx="93">
                  <c:v>22.500020981269561</c:v>
                </c:pt>
                <c:pt idx="94">
                  <c:v>24.375130986160681</c:v>
                </c:pt>
                <c:pt idx="99">
                  <c:v>67.501903303492483</c:v>
                </c:pt>
                <c:pt idx="100">
                  <c:v>71.252015056822515</c:v>
                </c:pt>
                <c:pt idx="101">
                  <c:v>69.37701330838361</c:v>
                </c:pt>
                <c:pt idx="103">
                  <c:v>63.751683293710059</c:v>
                </c:pt>
                <c:pt idx="104">
                  <c:v>67.501795047040503</c:v>
                </c:pt>
                <c:pt idx="105">
                  <c:v>65.626793298601143</c:v>
                </c:pt>
                <c:pt idx="107">
                  <c:v>60.001463283927997</c:v>
                </c:pt>
                <c:pt idx="108">
                  <c:v>63.751575037258263</c:v>
                </c:pt>
                <c:pt idx="109">
                  <c:v>52.501564546623342</c:v>
                </c:pt>
                <c:pt idx="111">
                  <c:v>56.2512432741458</c:v>
                </c:pt>
                <c:pt idx="112">
                  <c:v>60.001355027476038</c:v>
                </c:pt>
                <c:pt idx="113">
                  <c:v>45.001341039962973</c:v>
                </c:pt>
                <c:pt idx="115">
                  <c:v>52.50102326436339</c:v>
                </c:pt>
                <c:pt idx="116">
                  <c:v>56.251135017693798</c:v>
                </c:pt>
                <c:pt idx="117">
                  <c:v>37.501117533302327</c:v>
                </c:pt>
                <c:pt idx="119">
                  <c:v>48.750803254581307</c:v>
                </c:pt>
                <c:pt idx="120">
                  <c:v>52.500915007911559</c:v>
                </c:pt>
                <c:pt idx="121">
                  <c:v>30.000894026642001</c:v>
                </c:pt>
                <c:pt idx="123">
                  <c:v>45.000583244799067</c:v>
                </c:pt>
                <c:pt idx="124">
                  <c:v>48.750694998129319</c:v>
                </c:pt>
                <c:pt idx="125">
                  <c:v>22.50067051998149</c:v>
                </c:pt>
                <c:pt idx="127">
                  <c:v>41.250363235016827</c:v>
                </c:pt>
                <c:pt idx="128">
                  <c:v>45.000474988347072</c:v>
                </c:pt>
                <c:pt idx="129">
                  <c:v>15.000447013321001</c:v>
                </c:pt>
                <c:pt idx="131">
                  <c:v>37.500143225234552</c:v>
                </c:pt>
                <c:pt idx="132">
                  <c:v>41.25025497856484</c:v>
                </c:pt>
                <c:pt idx="133">
                  <c:v>7.5002235066604914</c:v>
                </c:pt>
                <c:pt idx="135">
                  <c:v>67.501903303492483</c:v>
                </c:pt>
                <c:pt idx="136">
                  <c:v>71.252015056822515</c:v>
                </c:pt>
                <c:pt idx="137">
                  <c:v>67.502011559944478</c:v>
                </c:pt>
                <c:pt idx="139">
                  <c:v>63.751683293710059</c:v>
                </c:pt>
                <c:pt idx="140">
                  <c:v>67.501795047040503</c:v>
                </c:pt>
                <c:pt idx="141">
                  <c:v>60.001788053283818</c:v>
                </c:pt>
                <c:pt idx="143">
                  <c:v>60.001463283927997</c:v>
                </c:pt>
                <c:pt idx="144">
                  <c:v>63.751575037258263</c:v>
                </c:pt>
                <c:pt idx="145">
                  <c:v>52.501564546623342</c:v>
                </c:pt>
                <c:pt idx="147">
                  <c:v>56.2512432741458</c:v>
                </c:pt>
                <c:pt idx="148">
                  <c:v>60.001355027476038</c:v>
                </c:pt>
                <c:pt idx="149">
                  <c:v>45.001341039962973</c:v>
                </c:pt>
                <c:pt idx="151">
                  <c:v>52.50102326436339</c:v>
                </c:pt>
                <c:pt idx="152">
                  <c:v>56.251135017693798</c:v>
                </c:pt>
                <c:pt idx="153">
                  <c:v>37.501117533302327</c:v>
                </c:pt>
                <c:pt idx="155">
                  <c:v>48.750803254581307</c:v>
                </c:pt>
                <c:pt idx="156">
                  <c:v>52.500915007911559</c:v>
                </c:pt>
                <c:pt idx="157">
                  <c:v>30.000894026642001</c:v>
                </c:pt>
                <c:pt idx="159">
                  <c:v>45.000583244799067</c:v>
                </c:pt>
                <c:pt idx="160">
                  <c:v>48.750694998129319</c:v>
                </c:pt>
                <c:pt idx="161">
                  <c:v>22.50067051998149</c:v>
                </c:pt>
                <c:pt idx="163">
                  <c:v>41.250363235016827</c:v>
                </c:pt>
                <c:pt idx="164">
                  <c:v>45.000474988347072</c:v>
                </c:pt>
                <c:pt idx="165">
                  <c:v>15.000447013321001</c:v>
                </c:pt>
                <c:pt idx="167">
                  <c:v>37.500143225234552</c:v>
                </c:pt>
                <c:pt idx="168">
                  <c:v>41.25025497856484</c:v>
                </c:pt>
                <c:pt idx="169">
                  <c:v>7.5002235066604914</c:v>
                </c:pt>
                <c:pt idx="171">
                  <c:v>67.501903303492483</c:v>
                </c:pt>
                <c:pt idx="172">
                  <c:v>71.252015056822515</c:v>
                </c:pt>
                <c:pt idx="173">
                  <c:v>67.502011559944478</c:v>
                </c:pt>
                <c:pt idx="175">
                  <c:v>63.751683293710059</c:v>
                </c:pt>
                <c:pt idx="176">
                  <c:v>67.501795047040503</c:v>
                </c:pt>
                <c:pt idx="177">
                  <c:v>60.001788053283818</c:v>
                </c:pt>
                <c:pt idx="179">
                  <c:v>60.001463283927997</c:v>
                </c:pt>
                <c:pt idx="180">
                  <c:v>63.751575037258263</c:v>
                </c:pt>
                <c:pt idx="181">
                  <c:v>52.501564546623342</c:v>
                </c:pt>
                <c:pt idx="183">
                  <c:v>56.2512432741458</c:v>
                </c:pt>
                <c:pt idx="184">
                  <c:v>60.001355027476038</c:v>
                </c:pt>
                <c:pt idx="185">
                  <c:v>45.001341039962973</c:v>
                </c:pt>
                <c:pt idx="187">
                  <c:v>52.50102326436339</c:v>
                </c:pt>
                <c:pt idx="188">
                  <c:v>56.251135017693798</c:v>
                </c:pt>
                <c:pt idx="189">
                  <c:v>37.501117533302327</c:v>
                </c:pt>
                <c:pt idx="191">
                  <c:v>48.750803254581307</c:v>
                </c:pt>
                <c:pt idx="192">
                  <c:v>52.500915007911559</c:v>
                </c:pt>
                <c:pt idx="193">
                  <c:v>30.000894026642001</c:v>
                </c:pt>
                <c:pt idx="197">
                  <c:v>33.750031471904343</c:v>
                </c:pt>
                <c:pt idx="198">
                  <c:v>67.502011559944478</c:v>
                </c:pt>
                <c:pt idx="199">
                  <c:v>69.37701330838361</c:v>
                </c:pt>
                <c:pt idx="201">
                  <c:v>30.000027975026089</c:v>
                </c:pt>
                <c:pt idx="202">
                  <c:v>60.001788053283818</c:v>
                </c:pt>
                <c:pt idx="203">
                  <c:v>61.876789801723042</c:v>
                </c:pt>
                <c:pt idx="205">
                  <c:v>26.250024478147829</c:v>
                </c:pt>
                <c:pt idx="206">
                  <c:v>52.501564546623342</c:v>
                </c:pt>
                <c:pt idx="207">
                  <c:v>54.376566295062439</c:v>
                </c:pt>
                <c:pt idx="209">
                  <c:v>22.500020981269561</c:v>
                </c:pt>
                <c:pt idx="210">
                  <c:v>45.001341039962973</c:v>
                </c:pt>
                <c:pt idx="211">
                  <c:v>46.87634278840212</c:v>
                </c:pt>
                <c:pt idx="213">
                  <c:v>18.7500174843913</c:v>
                </c:pt>
                <c:pt idx="214">
                  <c:v>37.501117533302327</c:v>
                </c:pt>
                <c:pt idx="215">
                  <c:v>39.376119281741623</c:v>
                </c:pt>
                <c:pt idx="217">
                  <c:v>15.00001398751305</c:v>
                </c:pt>
                <c:pt idx="218">
                  <c:v>30.000894026642001</c:v>
                </c:pt>
                <c:pt idx="219">
                  <c:v>31.87589577508113</c:v>
                </c:pt>
                <c:pt idx="221">
                  <c:v>11.25001049063478</c:v>
                </c:pt>
                <c:pt idx="222">
                  <c:v>22.50067051998149</c:v>
                </c:pt>
                <c:pt idx="223">
                  <c:v>24.37567226842063</c:v>
                </c:pt>
                <c:pt idx="225">
                  <c:v>7.5000069937565188</c:v>
                </c:pt>
                <c:pt idx="226">
                  <c:v>15.000447013321001</c:v>
                </c:pt>
                <c:pt idx="227">
                  <c:v>16.875448761760129</c:v>
                </c:pt>
                <c:pt idx="229">
                  <c:v>3.7500034968782621</c:v>
                </c:pt>
                <c:pt idx="230">
                  <c:v>7.5002235066604914</c:v>
                </c:pt>
                <c:pt idx="231">
                  <c:v>9.3752252550996307</c:v>
                </c:pt>
                <c:pt idx="233">
                  <c:v>33.750031471904343</c:v>
                </c:pt>
                <c:pt idx="234">
                  <c:v>67.502011559944478</c:v>
                </c:pt>
                <c:pt idx="235">
                  <c:v>69.37701330838361</c:v>
                </c:pt>
                <c:pt idx="237">
                  <c:v>30.000027975026089</c:v>
                </c:pt>
                <c:pt idx="238">
                  <c:v>60.001788053283818</c:v>
                </c:pt>
                <c:pt idx="239">
                  <c:v>61.876789801723042</c:v>
                </c:pt>
                <c:pt idx="241">
                  <c:v>26.250024478147829</c:v>
                </c:pt>
                <c:pt idx="242">
                  <c:v>52.501564546623342</c:v>
                </c:pt>
                <c:pt idx="243">
                  <c:v>54.376566295062439</c:v>
                </c:pt>
                <c:pt idx="245">
                  <c:v>22.500020981269561</c:v>
                </c:pt>
                <c:pt idx="246">
                  <c:v>45.001341039962973</c:v>
                </c:pt>
                <c:pt idx="247">
                  <c:v>46.87634278840212</c:v>
                </c:pt>
                <c:pt idx="249">
                  <c:v>18.7500174843913</c:v>
                </c:pt>
                <c:pt idx="250">
                  <c:v>37.501117533302327</c:v>
                </c:pt>
                <c:pt idx="251">
                  <c:v>39.376119281741623</c:v>
                </c:pt>
                <c:pt idx="253">
                  <c:v>15.00001398751305</c:v>
                </c:pt>
                <c:pt idx="254">
                  <c:v>30.000894026642001</c:v>
                </c:pt>
                <c:pt idx="255">
                  <c:v>31.87589577508113</c:v>
                </c:pt>
                <c:pt idx="257">
                  <c:v>11.25001049063478</c:v>
                </c:pt>
                <c:pt idx="258">
                  <c:v>22.50067051998149</c:v>
                </c:pt>
                <c:pt idx="259">
                  <c:v>24.37567226842063</c:v>
                </c:pt>
                <c:pt idx="261">
                  <c:v>7.5000069937565188</c:v>
                </c:pt>
                <c:pt idx="262">
                  <c:v>15.000447013321001</c:v>
                </c:pt>
                <c:pt idx="263">
                  <c:v>16.875448761760129</c:v>
                </c:pt>
                <c:pt idx="265">
                  <c:v>3.7500034968782621</c:v>
                </c:pt>
                <c:pt idx="266">
                  <c:v>7.5002235066604914</c:v>
                </c:pt>
                <c:pt idx="267">
                  <c:v>9.3752252550996307</c:v>
                </c:pt>
                <c:pt idx="269">
                  <c:v>33.750031471904343</c:v>
                </c:pt>
                <c:pt idx="270">
                  <c:v>67.502011559944478</c:v>
                </c:pt>
                <c:pt idx="271">
                  <c:v>69.37701330838361</c:v>
                </c:pt>
                <c:pt idx="273">
                  <c:v>30.000027975026089</c:v>
                </c:pt>
                <c:pt idx="274">
                  <c:v>60.001788053283818</c:v>
                </c:pt>
                <c:pt idx="275">
                  <c:v>61.876789801723042</c:v>
                </c:pt>
                <c:pt idx="277">
                  <c:v>26.250024478147829</c:v>
                </c:pt>
                <c:pt idx="278">
                  <c:v>52.501564546623342</c:v>
                </c:pt>
                <c:pt idx="279">
                  <c:v>54.376566295062439</c:v>
                </c:pt>
                <c:pt idx="281">
                  <c:v>22.500020981269561</c:v>
                </c:pt>
                <c:pt idx="282">
                  <c:v>45.001341039962973</c:v>
                </c:pt>
                <c:pt idx="283">
                  <c:v>46.87634278840212</c:v>
                </c:pt>
                <c:pt idx="285">
                  <c:v>18.7500174843913</c:v>
                </c:pt>
                <c:pt idx="286">
                  <c:v>37.501117533302327</c:v>
                </c:pt>
                <c:pt idx="287">
                  <c:v>39.376119281741623</c:v>
                </c:pt>
                <c:pt idx="289">
                  <c:v>15.00001398751305</c:v>
                </c:pt>
                <c:pt idx="290">
                  <c:v>30.000894026642001</c:v>
                </c:pt>
                <c:pt idx="291">
                  <c:v>31.87589577508113</c:v>
                </c:pt>
              </c:numCache>
            </c:numRef>
          </c:xVal>
          <c:yVal>
            <c:numRef>
              <c:f>ternplot.xls!$AR$18:$AR$309</c:f>
              <c:numCache>
                <c:formatCode>0.00_)</c:formatCode>
                <c:ptCount val="292"/>
                <c:pt idx="0">
                  <c:v>10</c:v>
                </c:pt>
                <c:pt idx="1">
                  <c:v>10</c:v>
                </c:pt>
                <c:pt idx="2">
                  <c:v>5</c:v>
                </c:pt>
                <c:pt idx="4">
                  <c:v>20</c:v>
                </c:pt>
                <c:pt idx="5">
                  <c:v>20</c:v>
                </c:pt>
                <c:pt idx="6">
                  <c:v>15</c:v>
                </c:pt>
                <c:pt idx="8">
                  <c:v>30</c:v>
                </c:pt>
                <c:pt idx="9">
                  <c:v>30</c:v>
                </c:pt>
                <c:pt idx="10">
                  <c:v>25</c:v>
                </c:pt>
                <c:pt idx="12">
                  <c:v>40</c:v>
                </c:pt>
                <c:pt idx="13">
                  <c:v>40</c:v>
                </c:pt>
                <c:pt idx="14">
                  <c:v>35</c:v>
                </c:pt>
                <c:pt idx="16">
                  <c:v>50</c:v>
                </c:pt>
                <c:pt idx="17">
                  <c:v>50</c:v>
                </c:pt>
                <c:pt idx="18">
                  <c:v>45</c:v>
                </c:pt>
                <c:pt idx="20">
                  <c:v>60</c:v>
                </c:pt>
                <c:pt idx="21">
                  <c:v>60</c:v>
                </c:pt>
                <c:pt idx="22">
                  <c:v>55.000000000000007</c:v>
                </c:pt>
                <c:pt idx="24">
                  <c:v>70</c:v>
                </c:pt>
                <c:pt idx="25">
                  <c:v>70</c:v>
                </c:pt>
                <c:pt idx="26">
                  <c:v>65</c:v>
                </c:pt>
                <c:pt idx="28">
                  <c:v>80</c:v>
                </c:pt>
                <c:pt idx="29">
                  <c:v>80</c:v>
                </c:pt>
                <c:pt idx="30">
                  <c:v>75</c:v>
                </c:pt>
                <c:pt idx="32">
                  <c:v>90</c:v>
                </c:pt>
                <c:pt idx="33">
                  <c:v>90</c:v>
                </c:pt>
                <c:pt idx="34">
                  <c:v>85</c:v>
                </c:pt>
                <c:pt idx="36">
                  <c:v>10</c:v>
                </c:pt>
                <c:pt idx="37">
                  <c:v>10</c:v>
                </c:pt>
                <c:pt idx="38">
                  <c:v>5</c:v>
                </c:pt>
                <c:pt idx="40">
                  <c:v>20</c:v>
                </c:pt>
                <c:pt idx="41">
                  <c:v>20</c:v>
                </c:pt>
                <c:pt idx="42">
                  <c:v>15</c:v>
                </c:pt>
                <c:pt idx="44">
                  <c:v>30</c:v>
                </c:pt>
                <c:pt idx="45">
                  <c:v>30</c:v>
                </c:pt>
                <c:pt idx="46">
                  <c:v>25</c:v>
                </c:pt>
                <c:pt idx="48">
                  <c:v>40</c:v>
                </c:pt>
                <c:pt idx="49">
                  <c:v>40</c:v>
                </c:pt>
                <c:pt idx="50">
                  <c:v>35</c:v>
                </c:pt>
                <c:pt idx="52">
                  <c:v>50</c:v>
                </c:pt>
                <c:pt idx="53">
                  <c:v>50</c:v>
                </c:pt>
                <c:pt idx="54">
                  <c:v>45</c:v>
                </c:pt>
                <c:pt idx="56">
                  <c:v>60</c:v>
                </c:pt>
                <c:pt idx="57">
                  <c:v>60</c:v>
                </c:pt>
                <c:pt idx="58">
                  <c:v>55.000000000000007</c:v>
                </c:pt>
                <c:pt idx="60">
                  <c:v>70</c:v>
                </c:pt>
                <c:pt idx="61">
                  <c:v>70</c:v>
                </c:pt>
                <c:pt idx="62">
                  <c:v>65</c:v>
                </c:pt>
                <c:pt idx="64">
                  <c:v>80</c:v>
                </c:pt>
                <c:pt idx="65">
                  <c:v>80</c:v>
                </c:pt>
                <c:pt idx="66">
                  <c:v>75</c:v>
                </c:pt>
                <c:pt idx="68">
                  <c:v>90</c:v>
                </c:pt>
                <c:pt idx="69">
                  <c:v>90</c:v>
                </c:pt>
                <c:pt idx="70">
                  <c:v>85</c:v>
                </c:pt>
                <c:pt idx="72">
                  <c:v>10</c:v>
                </c:pt>
                <c:pt idx="73">
                  <c:v>10</c:v>
                </c:pt>
                <c:pt idx="74">
                  <c:v>5</c:v>
                </c:pt>
                <c:pt idx="76">
                  <c:v>20</c:v>
                </c:pt>
                <c:pt idx="77">
                  <c:v>20</c:v>
                </c:pt>
                <c:pt idx="78">
                  <c:v>15</c:v>
                </c:pt>
                <c:pt idx="80">
                  <c:v>30</c:v>
                </c:pt>
                <c:pt idx="81">
                  <c:v>30</c:v>
                </c:pt>
                <c:pt idx="82">
                  <c:v>25</c:v>
                </c:pt>
                <c:pt idx="84">
                  <c:v>40</c:v>
                </c:pt>
                <c:pt idx="85">
                  <c:v>40</c:v>
                </c:pt>
                <c:pt idx="86">
                  <c:v>35</c:v>
                </c:pt>
                <c:pt idx="88">
                  <c:v>50</c:v>
                </c:pt>
                <c:pt idx="89">
                  <c:v>50</c:v>
                </c:pt>
                <c:pt idx="90">
                  <c:v>45</c:v>
                </c:pt>
                <c:pt idx="92">
                  <c:v>60</c:v>
                </c:pt>
                <c:pt idx="93">
                  <c:v>60</c:v>
                </c:pt>
                <c:pt idx="94">
                  <c:v>55.000000000000007</c:v>
                </c:pt>
                <c:pt idx="99">
                  <c:v>10</c:v>
                </c:pt>
                <c:pt idx="100">
                  <c:v>10</c:v>
                </c:pt>
                <c:pt idx="101">
                  <c:v>5</c:v>
                </c:pt>
                <c:pt idx="103">
                  <c:v>20</c:v>
                </c:pt>
                <c:pt idx="104">
                  <c:v>20</c:v>
                </c:pt>
                <c:pt idx="105">
                  <c:v>15</c:v>
                </c:pt>
                <c:pt idx="107">
                  <c:v>30</c:v>
                </c:pt>
                <c:pt idx="108">
                  <c:v>30</c:v>
                </c:pt>
                <c:pt idx="109">
                  <c:v>0</c:v>
                </c:pt>
                <c:pt idx="111">
                  <c:v>40</c:v>
                </c:pt>
                <c:pt idx="112">
                  <c:v>40</c:v>
                </c:pt>
                <c:pt idx="113">
                  <c:v>0</c:v>
                </c:pt>
                <c:pt idx="115">
                  <c:v>50</c:v>
                </c:pt>
                <c:pt idx="116">
                  <c:v>50</c:v>
                </c:pt>
                <c:pt idx="117">
                  <c:v>0</c:v>
                </c:pt>
                <c:pt idx="119">
                  <c:v>60</c:v>
                </c:pt>
                <c:pt idx="120">
                  <c:v>60</c:v>
                </c:pt>
                <c:pt idx="121">
                  <c:v>0</c:v>
                </c:pt>
                <c:pt idx="123">
                  <c:v>70</c:v>
                </c:pt>
                <c:pt idx="124">
                  <c:v>70</c:v>
                </c:pt>
                <c:pt idx="125">
                  <c:v>0</c:v>
                </c:pt>
                <c:pt idx="127">
                  <c:v>80</c:v>
                </c:pt>
                <c:pt idx="128">
                  <c:v>80</c:v>
                </c:pt>
                <c:pt idx="129">
                  <c:v>0</c:v>
                </c:pt>
                <c:pt idx="131">
                  <c:v>90</c:v>
                </c:pt>
                <c:pt idx="132">
                  <c:v>90</c:v>
                </c:pt>
                <c:pt idx="133">
                  <c:v>0</c:v>
                </c:pt>
                <c:pt idx="135">
                  <c:v>10</c:v>
                </c:pt>
                <c:pt idx="136">
                  <c:v>10</c:v>
                </c:pt>
                <c:pt idx="137">
                  <c:v>0</c:v>
                </c:pt>
                <c:pt idx="139">
                  <c:v>20</c:v>
                </c:pt>
                <c:pt idx="140">
                  <c:v>20</c:v>
                </c:pt>
                <c:pt idx="141">
                  <c:v>0</c:v>
                </c:pt>
                <c:pt idx="143">
                  <c:v>30</c:v>
                </c:pt>
                <c:pt idx="144">
                  <c:v>30</c:v>
                </c:pt>
                <c:pt idx="145">
                  <c:v>0</c:v>
                </c:pt>
                <c:pt idx="147">
                  <c:v>40</c:v>
                </c:pt>
                <c:pt idx="148">
                  <c:v>40</c:v>
                </c:pt>
                <c:pt idx="149">
                  <c:v>0</c:v>
                </c:pt>
                <c:pt idx="151">
                  <c:v>50</c:v>
                </c:pt>
                <c:pt idx="152">
                  <c:v>50</c:v>
                </c:pt>
                <c:pt idx="153">
                  <c:v>0</c:v>
                </c:pt>
                <c:pt idx="155">
                  <c:v>60</c:v>
                </c:pt>
                <c:pt idx="156">
                  <c:v>60</c:v>
                </c:pt>
                <c:pt idx="157">
                  <c:v>0</c:v>
                </c:pt>
                <c:pt idx="159">
                  <c:v>70</c:v>
                </c:pt>
                <c:pt idx="160">
                  <c:v>70</c:v>
                </c:pt>
                <c:pt idx="161">
                  <c:v>0</c:v>
                </c:pt>
                <c:pt idx="163">
                  <c:v>80</c:v>
                </c:pt>
                <c:pt idx="164">
                  <c:v>80</c:v>
                </c:pt>
                <c:pt idx="165">
                  <c:v>0</c:v>
                </c:pt>
                <c:pt idx="167">
                  <c:v>90</c:v>
                </c:pt>
                <c:pt idx="168">
                  <c:v>90</c:v>
                </c:pt>
                <c:pt idx="169">
                  <c:v>0</c:v>
                </c:pt>
                <c:pt idx="171">
                  <c:v>10</c:v>
                </c:pt>
                <c:pt idx="172">
                  <c:v>10</c:v>
                </c:pt>
                <c:pt idx="173">
                  <c:v>0</c:v>
                </c:pt>
                <c:pt idx="175">
                  <c:v>20</c:v>
                </c:pt>
                <c:pt idx="176">
                  <c:v>20</c:v>
                </c:pt>
                <c:pt idx="177">
                  <c:v>0</c:v>
                </c:pt>
                <c:pt idx="179">
                  <c:v>30</c:v>
                </c:pt>
                <c:pt idx="180">
                  <c:v>30</c:v>
                </c:pt>
                <c:pt idx="181">
                  <c:v>0</c:v>
                </c:pt>
                <c:pt idx="183">
                  <c:v>40</c:v>
                </c:pt>
                <c:pt idx="184">
                  <c:v>40</c:v>
                </c:pt>
                <c:pt idx="185">
                  <c:v>0</c:v>
                </c:pt>
                <c:pt idx="187">
                  <c:v>50</c:v>
                </c:pt>
                <c:pt idx="188">
                  <c:v>50</c:v>
                </c:pt>
                <c:pt idx="189">
                  <c:v>0</c:v>
                </c:pt>
                <c:pt idx="191">
                  <c:v>60</c:v>
                </c:pt>
                <c:pt idx="192">
                  <c:v>60</c:v>
                </c:pt>
                <c:pt idx="193">
                  <c:v>0</c:v>
                </c:pt>
                <c:pt idx="197">
                  <c:v>90</c:v>
                </c:pt>
                <c:pt idx="198">
                  <c:v>0</c:v>
                </c:pt>
                <c:pt idx="199">
                  <c:v>5</c:v>
                </c:pt>
                <c:pt idx="201">
                  <c:v>80</c:v>
                </c:pt>
                <c:pt idx="202">
                  <c:v>0</c:v>
                </c:pt>
                <c:pt idx="203">
                  <c:v>5</c:v>
                </c:pt>
                <c:pt idx="205">
                  <c:v>70</c:v>
                </c:pt>
                <c:pt idx="206">
                  <c:v>0</c:v>
                </c:pt>
                <c:pt idx="207">
                  <c:v>5</c:v>
                </c:pt>
                <c:pt idx="209">
                  <c:v>60</c:v>
                </c:pt>
                <c:pt idx="210">
                  <c:v>0</c:v>
                </c:pt>
                <c:pt idx="211">
                  <c:v>5</c:v>
                </c:pt>
                <c:pt idx="213">
                  <c:v>50</c:v>
                </c:pt>
                <c:pt idx="214">
                  <c:v>0</c:v>
                </c:pt>
                <c:pt idx="215">
                  <c:v>5</c:v>
                </c:pt>
                <c:pt idx="217">
                  <c:v>40</c:v>
                </c:pt>
                <c:pt idx="218">
                  <c:v>0</c:v>
                </c:pt>
                <c:pt idx="219">
                  <c:v>5</c:v>
                </c:pt>
                <c:pt idx="221">
                  <c:v>30</c:v>
                </c:pt>
                <c:pt idx="222">
                  <c:v>0</c:v>
                </c:pt>
                <c:pt idx="223">
                  <c:v>5</c:v>
                </c:pt>
                <c:pt idx="225">
                  <c:v>20</c:v>
                </c:pt>
                <c:pt idx="226">
                  <c:v>0</c:v>
                </c:pt>
                <c:pt idx="227">
                  <c:v>5</c:v>
                </c:pt>
                <c:pt idx="229">
                  <c:v>10</c:v>
                </c:pt>
                <c:pt idx="230">
                  <c:v>0</c:v>
                </c:pt>
                <c:pt idx="231">
                  <c:v>5</c:v>
                </c:pt>
                <c:pt idx="233">
                  <c:v>90</c:v>
                </c:pt>
                <c:pt idx="234">
                  <c:v>0</c:v>
                </c:pt>
                <c:pt idx="235">
                  <c:v>5</c:v>
                </c:pt>
                <c:pt idx="237">
                  <c:v>80</c:v>
                </c:pt>
                <c:pt idx="238">
                  <c:v>0</c:v>
                </c:pt>
                <c:pt idx="239">
                  <c:v>5</c:v>
                </c:pt>
                <c:pt idx="241">
                  <c:v>70</c:v>
                </c:pt>
                <c:pt idx="242">
                  <c:v>0</c:v>
                </c:pt>
                <c:pt idx="243">
                  <c:v>5</c:v>
                </c:pt>
                <c:pt idx="245">
                  <c:v>60</c:v>
                </c:pt>
                <c:pt idx="246">
                  <c:v>0</c:v>
                </c:pt>
                <c:pt idx="247">
                  <c:v>5</c:v>
                </c:pt>
                <c:pt idx="249">
                  <c:v>50</c:v>
                </c:pt>
                <c:pt idx="250">
                  <c:v>0</c:v>
                </c:pt>
                <c:pt idx="251">
                  <c:v>5</c:v>
                </c:pt>
                <c:pt idx="253">
                  <c:v>40</c:v>
                </c:pt>
                <c:pt idx="254">
                  <c:v>0</c:v>
                </c:pt>
                <c:pt idx="255">
                  <c:v>5</c:v>
                </c:pt>
                <c:pt idx="257">
                  <c:v>30</c:v>
                </c:pt>
                <c:pt idx="258">
                  <c:v>0</c:v>
                </c:pt>
                <c:pt idx="259">
                  <c:v>5</c:v>
                </c:pt>
                <c:pt idx="261">
                  <c:v>20</c:v>
                </c:pt>
                <c:pt idx="262">
                  <c:v>0</c:v>
                </c:pt>
                <c:pt idx="263">
                  <c:v>5</c:v>
                </c:pt>
                <c:pt idx="265">
                  <c:v>10</c:v>
                </c:pt>
                <c:pt idx="266">
                  <c:v>0</c:v>
                </c:pt>
                <c:pt idx="267">
                  <c:v>5</c:v>
                </c:pt>
                <c:pt idx="269">
                  <c:v>90</c:v>
                </c:pt>
                <c:pt idx="270">
                  <c:v>0</c:v>
                </c:pt>
                <c:pt idx="271">
                  <c:v>5</c:v>
                </c:pt>
                <c:pt idx="273">
                  <c:v>80</c:v>
                </c:pt>
                <c:pt idx="274">
                  <c:v>0</c:v>
                </c:pt>
                <c:pt idx="275">
                  <c:v>5</c:v>
                </c:pt>
                <c:pt idx="277">
                  <c:v>70</c:v>
                </c:pt>
                <c:pt idx="278">
                  <c:v>0</c:v>
                </c:pt>
                <c:pt idx="279">
                  <c:v>5</c:v>
                </c:pt>
                <c:pt idx="281">
                  <c:v>60</c:v>
                </c:pt>
                <c:pt idx="282">
                  <c:v>0</c:v>
                </c:pt>
                <c:pt idx="283">
                  <c:v>5</c:v>
                </c:pt>
                <c:pt idx="285">
                  <c:v>50</c:v>
                </c:pt>
                <c:pt idx="286">
                  <c:v>0</c:v>
                </c:pt>
                <c:pt idx="287">
                  <c:v>5</c:v>
                </c:pt>
                <c:pt idx="289">
                  <c:v>40</c:v>
                </c:pt>
                <c:pt idx="290">
                  <c:v>0</c:v>
                </c:pt>
                <c:pt idx="291">
                  <c:v>5</c:v>
                </c:pt>
              </c:numCache>
            </c:numRef>
          </c:yVal>
          <c:smooth val="0"/>
          <c:extLst xmlns:c16r2="http://schemas.microsoft.com/office/drawing/2015/06/chart">
            <c:ext xmlns:c16="http://schemas.microsoft.com/office/drawing/2014/chart" uri="{C3380CC4-5D6E-409C-BE32-E72D297353CC}">
              <c16:uniqueId val="{0000000A-1567-43DA-8617-B8E758D224A9}"/>
            </c:ext>
          </c:extLst>
        </c:ser>
        <c:ser>
          <c:idx val="3"/>
          <c:order val="3"/>
          <c:tx>
            <c:v>Triangle lines</c:v>
          </c:tx>
          <c:spPr>
            <a:ln w="25400">
              <a:solidFill>
                <a:srgbClr val="000000"/>
              </a:solidFill>
              <a:prstDash val="solid"/>
            </a:ln>
          </c:spPr>
          <c:marker>
            <c:symbol val="none"/>
          </c:marker>
          <c:xVal>
            <c:numRef>
              <c:f>ternplot.xls!$F$339:$F$342</c:f>
              <c:numCache>
                <c:formatCode>0.00_)</c:formatCode>
                <c:ptCount val="4"/>
                <c:pt idx="0">
                  <c:v>37.5</c:v>
                </c:pt>
                <c:pt idx="1">
                  <c:v>0</c:v>
                </c:pt>
                <c:pt idx="2">
                  <c:v>75</c:v>
                </c:pt>
                <c:pt idx="3">
                  <c:v>37.5</c:v>
                </c:pt>
              </c:numCache>
            </c:numRef>
          </c:xVal>
          <c:yVal>
            <c:numRef>
              <c:f>ternplot.xls!$H$339:$H$342</c:f>
              <c:numCache>
                <c:formatCode>0.00_)</c:formatCode>
                <c:ptCount val="4"/>
                <c:pt idx="0">
                  <c:v>100</c:v>
                </c:pt>
                <c:pt idx="1">
                  <c:v>0</c:v>
                </c:pt>
                <c:pt idx="2">
                  <c:v>0</c:v>
                </c:pt>
                <c:pt idx="3">
                  <c:v>100</c:v>
                </c:pt>
              </c:numCache>
            </c:numRef>
          </c:yVal>
          <c:smooth val="0"/>
          <c:extLst xmlns:c16r2="http://schemas.microsoft.com/office/drawing/2015/06/chart">
            <c:ext xmlns:c16="http://schemas.microsoft.com/office/drawing/2014/chart" uri="{C3380CC4-5D6E-409C-BE32-E72D297353CC}">
              <c16:uniqueId val="{0000000B-1567-43DA-8617-B8E758D224A9}"/>
            </c:ext>
          </c:extLst>
        </c:ser>
        <c:dLbls>
          <c:showLegendKey val="0"/>
          <c:showVal val="0"/>
          <c:showCatName val="0"/>
          <c:showSerName val="0"/>
          <c:showPercent val="0"/>
          <c:showBubbleSize val="0"/>
        </c:dLbls>
        <c:axId val="44311104"/>
        <c:axId val="44311680"/>
      </c:scatterChart>
      <c:valAx>
        <c:axId val="44311104"/>
        <c:scaling>
          <c:orientation val="minMax"/>
          <c:max val="110"/>
          <c:min val="-30"/>
        </c:scaling>
        <c:delete val="1"/>
        <c:axPos val="b"/>
        <c:numFmt formatCode="0.00_)" sourceLinked="1"/>
        <c:majorTickMark val="out"/>
        <c:minorTickMark val="none"/>
        <c:tickLblPos val="nextTo"/>
        <c:crossAx val="44311680"/>
        <c:crosses val="autoZero"/>
        <c:crossBetween val="midCat"/>
      </c:valAx>
      <c:valAx>
        <c:axId val="44311680"/>
        <c:scaling>
          <c:orientation val="minMax"/>
          <c:max val="110"/>
          <c:min val="-10"/>
        </c:scaling>
        <c:delete val="1"/>
        <c:axPos val="l"/>
        <c:numFmt formatCode="0.00_)" sourceLinked="1"/>
        <c:majorTickMark val="out"/>
        <c:minorTickMark val="none"/>
        <c:tickLblPos val="nextTo"/>
        <c:crossAx val="44311104"/>
        <c:crosses val="autoZero"/>
        <c:crossBetween val="midCat"/>
      </c:valAx>
      <c:spPr>
        <a:noFill/>
        <a:ln w="25400">
          <a:noFill/>
        </a:ln>
      </c:spPr>
    </c:plotArea>
    <c:plotVisOnly val="0"/>
    <c:dispBlanksAs val="gap"/>
    <c:showDLblsOverMax val="0"/>
  </c:chart>
  <c:spPr>
    <a:solidFill>
      <a:srgbClr val="FFFFFF"/>
    </a:solidFill>
    <a:ln w="3175">
      <a:noFill/>
      <a:prstDash val="solid"/>
    </a:ln>
  </c:spPr>
  <c:txPr>
    <a:bodyPr/>
    <a:lstStyle/>
    <a:p>
      <a:pPr algn="ctr">
        <a:defRPr sz="1200" b="0" i="0" u="none" strike="noStrike" baseline="0">
          <a:solidFill>
            <a:srgbClr val="000000"/>
          </a:solidFill>
          <a:latin typeface="Calibri"/>
          <a:ea typeface="Calibri"/>
          <a:cs typeface="Calibri"/>
        </a:defRPr>
      </a:pPr>
      <a:endParaRPr lang="ru-RU"/>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pl-PL"/>
              <a:t>HU</a:t>
            </a:r>
          </a:p>
        </c:rich>
      </c:tx>
      <c:overlay val="0"/>
      <c:spPr>
        <a:noFill/>
        <a:ln>
          <a:noFill/>
        </a:ln>
        <a:effectLst/>
      </c:spPr>
    </c:title>
    <c:autoTitleDeleted val="0"/>
    <c:plotArea>
      <c:layout/>
      <c:barChart>
        <c:barDir val="col"/>
        <c:grouping val="clustered"/>
        <c:varyColors val="0"/>
        <c:ser>
          <c:idx val="0"/>
          <c:order val="0"/>
          <c:tx>
            <c:strRef>
              <c:f>Arkusz1!$B$3</c:f>
              <c:strCache>
                <c:ptCount val="1"/>
                <c:pt idx="0">
                  <c:v>GG deficit</c:v>
                </c:pt>
              </c:strCache>
            </c:strRef>
          </c:tx>
          <c:spPr>
            <a:solidFill>
              <a:schemeClr val="accent1"/>
            </a:solidFill>
            <a:ln>
              <a:noFill/>
            </a:ln>
            <a:effectLst/>
          </c:spPr>
          <c:invertIfNegative val="0"/>
          <c:cat>
            <c:strRef>
              <c:f>Arkusz1!$C$1:$R$1</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strCache>
            </c:strRef>
          </c:cat>
          <c:val>
            <c:numRef>
              <c:f>Arkusz1!$C$7:$R$7</c:f>
              <c:numCache>
                <c:formatCode>#,##0.0</c:formatCode>
                <c:ptCount val="16"/>
                <c:pt idx="0">
                  <c:v>-3</c:v>
                </c:pt>
                <c:pt idx="1">
                  <c:v>-4.0999999999999996</c:v>
                </c:pt>
                <c:pt idx="2">
                  <c:v>-8.9</c:v>
                </c:pt>
                <c:pt idx="3">
                  <c:v>-7.1</c:v>
                </c:pt>
                <c:pt idx="4">
                  <c:v>-6.4</c:v>
                </c:pt>
                <c:pt idx="5">
                  <c:v>-7.8</c:v>
                </c:pt>
                <c:pt idx="6">
                  <c:v>-9.3000000000000007</c:v>
                </c:pt>
                <c:pt idx="7">
                  <c:v>-5.0999999999999996</c:v>
                </c:pt>
                <c:pt idx="8">
                  <c:v>-3.6</c:v>
                </c:pt>
                <c:pt idx="9">
                  <c:v>-4.5999999999999996</c:v>
                </c:pt>
                <c:pt idx="10">
                  <c:v>-4.5</c:v>
                </c:pt>
                <c:pt idx="11">
                  <c:v>-5.5</c:v>
                </c:pt>
                <c:pt idx="12">
                  <c:v>-2.2999999999999998</c:v>
                </c:pt>
                <c:pt idx="13">
                  <c:v>-2.6</c:v>
                </c:pt>
                <c:pt idx="14">
                  <c:v>-2.2999999999999998</c:v>
                </c:pt>
                <c:pt idx="15">
                  <c:v>-2</c:v>
                </c:pt>
              </c:numCache>
            </c:numRef>
          </c:val>
          <c:extLst xmlns:c16r2="http://schemas.microsoft.com/office/drawing/2015/06/chart">
            <c:ext xmlns:c16="http://schemas.microsoft.com/office/drawing/2014/chart" uri="{C3380CC4-5D6E-409C-BE32-E72D297353CC}">
              <c16:uniqueId val="{00000000-1489-4757-9A54-2F3D7C323FD8}"/>
            </c:ext>
          </c:extLst>
        </c:ser>
        <c:dLbls>
          <c:showLegendKey val="0"/>
          <c:showVal val="0"/>
          <c:showCatName val="0"/>
          <c:showSerName val="0"/>
          <c:showPercent val="0"/>
          <c:showBubbleSize val="0"/>
        </c:dLbls>
        <c:gapWidth val="219"/>
        <c:overlap val="-27"/>
        <c:axId val="83807744"/>
        <c:axId val="44313984"/>
      </c:barChart>
      <c:lineChart>
        <c:grouping val="standard"/>
        <c:varyColors val="0"/>
        <c:ser>
          <c:idx val="1"/>
          <c:order val="1"/>
          <c:tx>
            <c:strRef>
              <c:f>Arkusz1!$B$12</c:f>
              <c:strCache>
                <c:ptCount val="1"/>
                <c:pt idx="0">
                  <c:v>GG debt</c:v>
                </c:pt>
              </c:strCache>
            </c:strRef>
          </c:tx>
          <c:spPr>
            <a:ln w="28575" cap="rnd">
              <a:solidFill>
                <a:srgbClr val="FF0000"/>
              </a:solidFill>
              <a:round/>
            </a:ln>
            <a:effectLst/>
          </c:spPr>
          <c:marker>
            <c:symbol val="none"/>
          </c:marker>
          <c:cat>
            <c:strRef>
              <c:f>Arkusz1!$C$1:$K$1</c:f>
              <c:strCache>
                <c:ptCount val="9"/>
                <c:pt idx="0">
                  <c:v>2000</c:v>
                </c:pt>
                <c:pt idx="1">
                  <c:v>2001</c:v>
                </c:pt>
                <c:pt idx="2">
                  <c:v>2002</c:v>
                </c:pt>
                <c:pt idx="3">
                  <c:v>2003</c:v>
                </c:pt>
                <c:pt idx="4">
                  <c:v>2004</c:v>
                </c:pt>
                <c:pt idx="5">
                  <c:v>2005</c:v>
                </c:pt>
                <c:pt idx="6">
                  <c:v>2006</c:v>
                </c:pt>
                <c:pt idx="7">
                  <c:v>2007</c:v>
                </c:pt>
                <c:pt idx="8">
                  <c:v>2008</c:v>
                </c:pt>
              </c:strCache>
            </c:strRef>
          </c:cat>
          <c:val>
            <c:numRef>
              <c:f>Arkusz1!$C$16:$R$16</c:f>
              <c:numCache>
                <c:formatCode>#,##0.0</c:formatCode>
                <c:ptCount val="16"/>
                <c:pt idx="0">
                  <c:v>55.1</c:v>
                </c:pt>
                <c:pt idx="1">
                  <c:v>51.7</c:v>
                </c:pt>
                <c:pt idx="2">
                  <c:v>55</c:v>
                </c:pt>
                <c:pt idx="3">
                  <c:v>57.6</c:v>
                </c:pt>
                <c:pt idx="4">
                  <c:v>58.5</c:v>
                </c:pt>
                <c:pt idx="5">
                  <c:v>60.5</c:v>
                </c:pt>
                <c:pt idx="6">
                  <c:v>64.7</c:v>
                </c:pt>
                <c:pt idx="7">
                  <c:v>65.599999999999994</c:v>
                </c:pt>
                <c:pt idx="8">
                  <c:v>71.599999999999994</c:v>
                </c:pt>
                <c:pt idx="9">
                  <c:v>78</c:v>
                </c:pt>
                <c:pt idx="10">
                  <c:v>80.599999999999994</c:v>
                </c:pt>
                <c:pt idx="11">
                  <c:v>80.8</c:v>
                </c:pt>
                <c:pt idx="12">
                  <c:v>78.3</c:v>
                </c:pt>
                <c:pt idx="13">
                  <c:v>76.8</c:v>
                </c:pt>
                <c:pt idx="14">
                  <c:v>76.2</c:v>
                </c:pt>
                <c:pt idx="15">
                  <c:v>75.3</c:v>
                </c:pt>
              </c:numCache>
            </c:numRef>
          </c:val>
          <c:smooth val="0"/>
          <c:extLst xmlns:c16r2="http://schemas.microsoft.com/office/drawing/2015/06/chart">
            <c:ext xmlns:c16="http://schemas.microsoft.com/office/drawing/2014/chart" uri="{C3380CC4-5D6E-409C-BE32-E72D297353CC}">
              <c16:uniqueId val="{00000001-1489-4757-9A54-2F3D7C323FD8}"/>
            </c:ext>
          </c:extLst>
        </c:ser>
        <c:dLbls>
          <c:showLegendKey val="0"/>
          <c:showVal val="0"/>
          <c:showCatName val="0"/>
          <c:showSerName val="0"/>
          <c:showPercent val="0"/>
          <c:showBubbleSize val="0"/>
        </c:dLbls>
        <c:marker val="1"/>
        <c:smooth val="0"/>
        <c:axId val="84509696"/>
        <c:axId val="44314560"/>
      </c:lineChart>
      <c:catAx>
        <c:axId val="83807744"/>
        <c:scaling>
          <c:orientation val="minMax"/>
        </c:scaling>
        <c:delete val="0"/>
        <c:axPos val="b"/>
        <c:numFmt formatCode="General"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44313984"/>
        <c:crosses val="autoZero"/>
        <c:auto val="1"/>
        <c:lblAlgn val="ctr"/>
        <c:lblOffset val="100"/>
        <c:noMultiLvlLbl val="0"/>
      </c:catAx>
      <c:valAx>
        <c:axId val="4431398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3807744"/>
        <c:crosses val="autoZero"/>
        <c:crossBetween val="between"/>
      </c:valAx>
      <c:valAx>
        <c:axId val="44314560"/>
        <c:scaling>
          <c:orientation val="minMax"/>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4509696"/>
        <c:crosses val="max"/>
        <c:crossBetween val="between"/>
      </c:valAx>
      <c:catAx>
        <c:axId val="84509696"/>
        <c:scaling>
          <c:orientation val="minMax"/>
        </c:scaling>
        <c:delete val="1"/>
        <c:axPos val="b"/>
        <c:numFmt formatCode="General" sourceLinked="0"/>
        <c:majorTickMark val="out"/>
        <c:minorTickMark val="none"/>
        <c:tickLblPos val="nextTo"/>
        <c:crossAx val="4431456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pl-PL"/>
              <a:t>PL</a:t>
            </a:r>
          </a:p>
        </c:rich>
      </c:tx>
      <c:overlay val="0"/>
      <c:spPr>
        <a:noFill/>
        <a:ln>
          <a:noFill/>
        </a:ln>
        <a:effectLst/>
      </c:spPr>
    </c:title>
    <c:autoTitleDeleted val="0"/>
    <c:plotArea>
      <c:layout/>
      <c:barChart>
        <c:barDir val="col"/>
        <c:grouping val="clustered"/>
        <c:varyColors val="0"/>
        <c:ser>
          <c:idx val="0"/>
          <c:order val="0"/>
          <c:tx>
            <c:strRef>
              <c:f>Arkusz1!$B$3</c:f>
              <c:strCache>
                <c:ptCount val="1"/>
                <c:pt idx="0">
                  <c:v>GG deficit</c:v>
                </c:pt>
              </c:strCache>
            </c:strRef>
          </c:tx>
          <c:spPr>
            <a:solidFill>
              <a:schemeClr val="accent1"/>
            </a:solidFill>
            <a:ln>
              <a:noFill/>
            </a:ln>
            <a:effectLst/>
          </c:spPr>
          <c:invertIfNegative val="0"/>
          <c:cat>
            <c:strRef>
              <c:f>Arkusz1!$C$1:$R$1</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strCache>
            </c:strRef>
          </c:cat>
          <c:val>
            <c:numRef>
              <c:f>Arkusz1!$C$8:$R$8</c:f>
              <c:numCache>
                <c:formatCode>#,##0.0</c:formatCode>
                <c:ptCount val="16"/>
                <c:pt idx="0">
                  <c:v>-3</c:v>
                </c:pt>
                <c:pt idx="1">
                  <c:v>-4.8</c:v>
                </c:pt>
                <c:pt idx="2">
                  <c:v>-4.8</c:v>
                </c:pt>
                <c:pt idx="3">
                  <c:v>-6.1</c:v>
                </c:pt>
                <c:pt idx="4">
                  <c:v>-5.0999999999999996</c:v>
                </c:pt>
                <c:pt idx="5">
                  <c:v>-4</c:v>
                </c:pt>
                <c:pt idx="6">
                  <c:v>-3.6</c:v>
                </c:pt>
                <c:pt idx="7">
                  <c:v>-1.9</c:v>
                </c:pt>
                <c:pt idx="8">
                  <c:v>-3.6</c:v>
                </c:pt>
                <c:pt idx="9">
                  <c:v>-7.3</c:v>
                </c:pt>
                <c:pt idx="10">
                  <c:v>-7.5</c:v>
                </c:pt>
                <c:pt idx="11">
                  <c:v>-4.9000000000000004</c:v>
                </c:pt>
                <c:pt idx="12">
                  <c:v>-3.7</c:v>
                </c:pt>
                <c:pt idx="13">
                  <c:v>-4</c:v>
                </c:pt>
                <c:pt idx="14">
                  <c:v>-3.3</c:v>
                </c:pt>
                <c:pt idx="15">
                  <c:v>-2.6</c:v>
                </c:pt>
              </c:numCache>
            </c:numRef>
          </c:val>
          <c:extLst xmlns:c16r2="http://schemas.microsoft.com/office/drawing/2015/06/chart">
            <c:ext xmlns:c16="http://schemas.microsoft.com/office/drawing/2014/chart" uri="{C3380CC4-5D6E-409C-BE32-E72D297353CC}">
              <c16:uniqueId val="{00000000-C407-4799-BC89-D53B5F75CD64}"/>
            </c:ext>
          </c:extLst>
        </c:ser>
        <c:dLbls>
          <c:showLegendKey val="0"/>
          <c:showVal val="0"/>
          <c:showCatName val="0"/>
          <c:showSerName val="0"/>
          <c:showPercent val="0"/>
          <c:showBubbleSize val="0"/>
        </c:dLbls>
        <c:gapWidth val="219"/>
        <c:overlap val="-27"/>
        <c:axId val="84510720"/>
        <c:axId val="44325056"/>
      </c:barChart>
      <c:lineChart>
        <c:grouping val="standard"/>
        <c:varyColors val="0"/>
        <c:ser>
          <c:idx val="1"/>
          <c:order val="1"/>
          <c:tx>
            <c:strRef>
              <c:f>Arkusz1!$B$12</c:f>
              <c:strCache>
                <c:ptCount val="1"/>
                <c:pt idx="0">
                  <c:v>GG debt</c:v>
                </c:pt>
              </c:strCache>
            </c:strRef>
          </c:tx>
          <c:spPr>
            <a:ln w="28575" cap="rnd">
              <a:solidFill>
                <a:srgbClr val="FF0000"/>
              </a:solidFill>
              <a:round/>
            </a:ln>
            <a:effectLst/>
          </c:spPr>
          <c:marker>
            <c:symbol val="none"/>
          </c:marker>
          <c:cat>
            <c:strRef>
              <c:f>Arkusz1!$C$1:$K$1</c:f>
              <c:strCache>
                <c:ptCount val="9"/>
                <c:pt idx="0">
                  <c:v>2000</c:v>
                </c:pt>
                <c:pt idx="1">
                  <c:v>2001</c:v>
                </c:pt>
                <c:pt idx="2">
                  <c:v>2002</c:v>
                </c:pt>
                <c:pt idx="3">
                  <c:v>2003</c:v>
                </c:pt>
                <c:pt idx="4">
                  <c:v>2004</c:v>
                </c:pt>
                <c:pt idx="5">
                  <c:v>2005</c:v>
                </c:pt>
                <c:pt idx="6">
                  <c:v>2006</c:v>
                </c:pt>
                <c:pt idx="7">
                  <c:v>2007</c:v>
                </c:pt>
                <c:pt idx="8">
                  <c:v>2008</c:v>
                </c:pt>
              </c:strCache>
            </c:strRef>
          </c:cat>
          <c:val>
            <c:numRef>
              <c:f>Arkusz1!$C$17:$R$17</c:f>
              <c:numCache>
                <c:formatCode>#,##0.0</c:formatCode>
                <c:ptCount val="16"/>
                <c:pt idx="0">
                  <c:v>36.5</c:v>
                </c:pt>
                <c:pt idx="1">
                  <c:v>37.299999999999997</c:v>
                </c:pt>
                <c:pt idx="2">
                  <c:v>41.8</c:v>
                </c:pt>
                <c:pt idx="3">
                  <c:v>46.6</c:v>
                </c:pt>
                <c:pt idx="4">
                  <c:v>45.3</c:v>
                </c:pt>
                <c:pt idx="5">
                  <c:v>46.7</c:v>
                </c:pt>
                <c:pt idx="6">
                  <c:v>47.2</c:v>
                </c:pt>
                <c:pt idx="7">
                  <c:v>44.2</c:v>
                </c:pt>
                <c:pt idx="8">
                  <c:v>46.6</c:v>
                </c:pt>
                <c:pt idx="9">
                  <c:v>49.8</c:v>
                </c:pt>
                <c:pt idx="10">
                  <c:v>53.3</c:v>
                </c:pt>
                <c:pt idx="11">
                  <c:v>54.4</c:v>
                </c:pt>
                <c:pt idx="12">
                  <c:v>54</c:v>
                </c:pt>
                <c:pt idx="13">
                  <c:v>56</c:v>
                </c:pt>
                <c:pt idx="14">
                  <c:v>50.5</c:v>
                </c:pt>
                <c:pt idx="15">
                  <c:v>51.3</c:v>
                </c:pt>
              </c:numCache>
            </c:numRef>
          </c:val>
          <c:smooth val="0"/>
          <c:extLst xmlns:c16r2="http://schemas.microsoft.com/office/drawing/2015/06/chart">
            <c:ext xmlns:c16="http://schemas.microsoft.com/office/drawing/2014/chart" uri="{C3380CC4-5D6E-409C-BE32-E72D297353CC}">
              <c16:uniqueId val="{00000001-C407-4799-BC89-D53B5F75CD64}"/>
            </c:ext>
          </c:extLst>
        </c:ser>
        <c:dLbls>
          <c:showLegendKey val="0"/>
          <c:showVal val="0"/>
          <c:showCatName val="0"/>
          <c:showSerName val="0"/>
          <c:showPercent val="0"/>
          <c:showBubbleSize val="0"/>
        </c:dLbls>
        <c:marker val="1"/>
        <c:smooth val="0"/>
        <c:axId val="84512256"/>
        <c:axId val="44325632"/>
      </c:lineChart>
      <c:catAx>
        <c:axId val="84510720"/>
        <c:scaling>
          <c:orientation val="minMax"/>
        </c:scaling>
        <c:delete val="0"/>
        <c:axPos val="b"/>
        <c:numFmt formatCode="General"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44325056"/>
        <c:crosses val="autoZero"/>
        <c:auto val="1"/>
        <c:lblAlgn val="ctr"/>
        <c:lblOffset val="100"/>
        <c:noMultiLvlLbl val="0"/>
      </c:catAx>
      <c:valAx>
        <c:axId val="4432505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4510720"/>
        <c:crosses val="autoZero"/>
        <c:crossBetween val="between"/>
      </c:valAx>
      <c:valAx>
        <c:axId val="44325632"/>
        <c:scaling>
          <c:orientation val="minMax"/>
          <c:max val="60"/>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4512256"/>
        <c:crosses val="max"/>
        <c:crossBetween val="between"/>
      </c:valAx>
      <c:catAx>
        <c:axId val="84512256"/>
        <c:scaling>
          <c:orientation val="minMax"/>
        </c:scaling>
        <c:delete val="1"/>
        <c:axPos val="b"/>
        <c:numFmt formatCode="General" sourceLinked="0"/>
        <c:majorTickMark val="out"/>
        <c:minorTickMark val="none"/>
        <c:tickLblPos val="nextTo"/>
        <c:crossAx val="44325632"/>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pl-PL"/>
              <a:t>SK</a:t>
            </a:r>
          </a:p>
        </c:rich>
      </c:tx>
      <c:overlay val="0"/>
      <c:spPr>
        <a:noFill/>
        <a:ln>
          <a:noFill/>
        </a:ln>
        <a:effectLst/>
      </c:spPr>
    </c:title>
    <c:autoTitleDeleted val="0"/>
    <c:plotArea>
      <c:layout/>
      <c:barChart>
        <c:barDir val="col"/>
        <c:grouping val="clustered"/>
        <c:varyColors val="0"/>
        <c:ser>
          <c:idx val="0"/>
          <c:order val="0"/>
          <c:tx>
            <c:strRef>
              <c:f>Arkusz1!$B$3</c:f>
              <c:strCache>
                <c:ptCount val="1"/>
                <c:pt idx="0">
                  <c:v>GG deficit</c:v>
                </c:pt>
              </c:strCache>
            </c:strRef>
          </c:tx>
          <c:spPr>
            <a:solidFill>
              <a:schemeClr val="accent1"/>
            </a:solidFill>
            <a:ln>
              <a:noFill/>
            </a:ln>
            <a:effectLst/>
          </c:spPr>
          <c:invertIfNegative val="0"/>
          <c:cat>
            <c:strRef>
              <c:f>Arkusz1!$C$1:$R$1</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strCache>
            </c:strRef>
          </c:cat>
          <c:val>
            <c:numRef>
              <c:f>Arkusz1!$C$10:$R$10</c:f>
              <c:numCache>
                <c:formatCode>#,##0.0</c:formatCode>
                <c:ptCount val="16"/>
                <c:pt idx="0">
                  <c:v>-12</c:v>
                </c:pt>
                <c:pt idx="1">
                  <c:v>-6.4</c:v>
                </c:pt>
                <c:pt idx="2">
                  <c:v>-8.1</c:v>
                </c:pt>
                <c:pt idx="3">
                  <c:v>-2.7</c:v>
                </c:pt>
                <c:pt idx="4">
                  <c:v>-2.2999999999999998</c:v>
                </c:pt>
                <c:pt idx="5">
                  <c:v>-2.9</c:v>
                </c:pt>
                <c:pt idx="6">
                  <c:v>-3.6</c:v>
                </c:pt>
                <c:pt idx="7">
                  <c:v>-1.9</c:v>
                </c:pt>
                <c:pt idx="8">
                  <c:v>-2.2999999999999998</c:v>
                </c:pt>
                <c:pt idx="9">
                  <c:v>-7.9</c:v>
                </c:pt>
                <c:pt idx="10">
                  <c:v>-7.5</c:v>
                </c:pt>
                <c:pt idx="11">
                  <c:v>-4.0999999999999996</c:v>
                </c:pt>
                <c:pt idx="12">
                  <c:v>-4.3</c:v>
                </c:pt>
                <c:pt idx="13">
                  <c:v>-2.7</c:v>
                </c:pt>
                <c:pt idx="14">
                  <c:v>-2.7</c:v>
                </c:pt>
                <c:pt idx="15">
                  <c:v>-3</c:v>
                </c:pt>
              </c:numCache>
            </c:numRef>
          </c:val>
          <c:extLst xmlns:c16r2="http://schemas.microsoft.com/office/drawing/2015/06/chart">
            <c:ext xmlns:c16="http://schemas.microsoft.com/office/drawing/2014/chart" uri="{C3380CC4-5D6E-409C-BE32-E72D297353CC}">
              <c16:uniqueId val="{00000000-1A43-468A-B6B6-647C6FB9931F}"/>
            </c:ext>
          </c:extLst>
        </c:ser>
        <c:dLbls>
          <c:showLegendKey val="0"/>
          <c:showVal val="0"/>
          <c:showCatName val="0"/>
          <c:showSerName val="0"/>
          <c:showPercent val="0"/>
          <c:showBubbleSize val="0"/>
        </c:dLbls>
        <c:gapWidth val="219"/>
        <c:overlap val="-27"/>
        <c:axId val="84235264"/>
        <c:axId val="84615744"/>
      </c:barChart>
      <c:lineChart>
        <c:grouping val="standard"/>
        <c:varyColors val="0"/>
        <c:ser>
          <c:idx val="1"/>
          <c:order val="1"/>
          <c:tx>
            <c:strRef>
              <c:f>Arkusz1!$B$12</c:f>
              <c:strCache>
                <c:ptCount val="1"/>
                <c:pt idx="0">
                  <c:v>GG debt</c:v>
                </c:pt>
              </c:strCache>
            </c:strRef>
          </c:tx>
          <c:spPr>
            <a:ln w="28575" cap="rnd">
              <a:solidFill>
                <a:srgbClr val="FF0000"/>
              </a:solidFill>
              <a:round/>
            </a:ln>
            <a:effectLst/>
          </c:spPr>
          <c:marker>
            <c:symbol val="none"/>
          </c:marker>
          <c:cat>
            <c:strRef>
              <c:f>Arkusz1!$C$1:$K$1</c:f>
              <c:strCache>
                <c:ptCount val="9"/>
                <c:pt idx="0">
                  <c:v>2000</c:v>
                </c:pt>
                <c:pt idx="1">
                  <c:v>2001</c:v>
                </c:pt>
                <c:pt idx="2">
                  <c:v>2002</c:v>
                </c:pt>
                <c:pt idx="3">
                  <c:v>2003</c:v>
                </c:pt>
                <c:pt idx="4">
                  <c:v>2004</c:v>
                </c:pt>
                <c:pt idx="5">
                  <c:v>2005</c:v>
                </c:pt>
                <c:pt idx="6">
                  <c:v>2006</c:v>
                </c:pt>
                <c:pt idx="7">
                  <c:v>2007</c:v>
                </c:pt>
                <c:pt idx="8">
                  <c:v>2008</c:v>
                </c:pt>
              </c:strCache>
            </c:strRef>
          </c:cat>
          <c:val>
            <c:numRef>
              <c:f>Arkusz1!$C$19:$R$19</c:f>
              <c:numCache>
                <c:formatCode>#,##0.0</c:formatCode>
                <c:ptCount val="16"/>
                <c:pt idx="0">
                  <c:v>49.6</c:v>
                </c:pt>
                <c:pt idx="1">
                  <c:v>48.3</c:v>
                </c:pt>
                <c:pt idx="2">
                  <c:v>42.9</c:v>
                </c:pt>
                <c:pt idx="3">
                  <c:v>41.6</c:v>
                </c:pt>
                <c:pt idx="4">
                  <c:v>40.6</c:v>
                </c:pt>
                <c:pt idx="5">
                  <c:v>33.9</c:v>
                </c:pt>
                <c:pt idx="6">
                  <c:v>30.8</c:v>
                </c:pt>
                <c:pt idx="7">
                  <c:v>29.9</c:v>
                </c:pt>
                <c:pt idx="8">
                  <c:v>28.2</c:v>
                </c:pt>
                <c:pt idx="9">
                  <c:v>36</c:v>
                </c:pt>
                <c:pt idx="10">
                  <c:v>40.799999999999997</c:v>
                </c:pt>
                <c:pt idx="11">
                  <c:v>43.3</c:v>
                </c:pt>
                <c:pt idx="12">
                  <c:v>52.4</c:v>
                </c:pt>
                <c:pt idx="13">
                  <c:v>55</c:v>
                </c:pt>
                <c:pt idx="14">
                  <c:v>53.9</c:v>
                </c:pt>
                <c:pt idx="15">
                  <c:v>52.9</c:v>
                </c:pt>
              </c:numCache>
            </c:numRef>
          </c:val>
          <c:smooth val="0"/>
          <c:extLst xmlns:c16r2="http://schemas.microsoft.com/office/drawing/2015/06/chart">
            <c:ext xmlns:c16="http://schemas.microsoft.com/office/drawing/2014/chart" uri="{C3380CC4-5D6E-409C-BE32-E72D297353CC}">
              <c16:uniqueId val="{00000001-1A43-468A-B6B6-647C6FB9931F}"/>
            </c:ext>
          </c:extLst>
        </c:ser>
        <c:dLbls>
          <c:showLegendKey val="0"/>
          <c:showVal val="0"/>
          <c:showCatName val="0"/>
          <c:showSerName val="0"/>
          <c:showPercent val="0"/>
          <c:showBubbleSize val="0"/>
        </c:dLbls>
        <c:marker val="1"/>
        <c:smooth val="0"/>
        <c:axId val="84236288"/>
        <c:axId val="84616320"/>
      </c:lineChart>
      <c:catAx>
        <c:axId val="84235264"/>
        <c:scaling>
          <c:orientation val="minMax"/>
        </c:scaling>
        <c:delete val="0"/>
        <c:axPos val="b"/>
        <c:numFmt formatCode="General"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4615744"/>
        <c:crosses val="autoZero"/>
        <c:auto val="1"/>
        <c:lblAlgn val="ctr"/>
        <c:lblOffset val="100"/>
        <c:noMultiLvlLbl val="0"/>
      </c:catAx>
      <c:valAx>
        <c:axId val="8461574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4235264"/>
        <c:crosses val="autoZero"/>
        <c:crossBetween val="between"/>
      </c:valAx>
      <c:valAx>
        <c:axId val="84616320"/>
        <c:scaling>
          <c:orientation val="minMax"/>
          <c:max val="60"/>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4236288"/>
        <c:crosses val="max"/>
        <c:crossBetween val="between"/>
      </c:valAx>
      <c:catAx>
        <c:axId val="84236288"/>
        <c:scaling>
          <c:orientation val="minMax"/>
        </c:scaling>
        <c:delete val="1"/>
        <c:axPos val="b"/>
        <c:numFmt formatCode="General" sourceLinked="0"/>
        <c:majorTickMark val="out"/>
        <c:minorTickMark val="none"/>
        <c:tickLblPos val="nextTo"/>
        <c:crossAx val="8461632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pl-PL"/>
              <a:t>RO</a:t>
            </a:r>
          </a:p>
        </c:rich>
      </c:tx>
      <c:overlay val="0"/>
      <c:spPr>
        <a:noFill/>
        <a:ln>
          <a:noFill/>
        </a:ln>
        <a:effectLst/>
      </c:spPr>
    </c:title>
    <c:autoTitleDeleted val="0"/>
    <c:plotArea>
      <c:layout/>
      <c:barChart>
        <c:barDir val="col"/>
        <c:grouping val="clustered"/>
        <c:varyColors val="0"/>
        <c:ser>
          <c:idx val="0"/>
          <c:order val="0"/>
          <c:tx>
            <c:strRef>
              <c:f>Arkusz1!$B$3</c:f>
              <c:strCache>
                <c:ptCount val="1"/>
                <c:pt idx="0">
                  <c:v>GG deficit</c:v>
                </c:pt>
              </c:strCache>
            </c:strRef>
          </c:tx>
          <c:spPr>
            <a:solidFill>
              <a:schemeClr val="accent1"/>
            </a:solidFill>
            <a:ln>
              <a:noFill/>
            </a:ln>
            <a:effectLst/>
          </c:spPr>
          <c:invertIfNegative val="0"/>
          <c:cat>
            <c:strRef>
              <c:f>Arkusz1!$C$1:$R$1</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strCache>
            </c:strRef>
          </c:cat>
          <c:val>
            <c:numRef>
              <c:f>Arkusz1!$C$9:$R$9</c:f>
              <c:numCache>
                <c:formatCode>#,##0.0</c:formatCode>
                <c:ptCount val="16"/>
                <c:pt idx="0">
                  <c:v>-4.5999999999999996</c:v>
                </c:pt>
                <c:pt idx="1">
                  <c:v>-3.4</c:v>
                </c:pt>
                <c:pt idx="2">
                  <c:v>-1.9</c:v>
                </c:pt>
                <c:pt idx="3">
                  <c:v>-1.4</c:v>
                </c:pt>
                <c:pt idx="4">
                  <c:v>-1.1000000000000001</c:v>
                </c:pt>
                <c:pt idx="5">
                  <c:v>-0.8</c:v>
                </c:pt>
                <c:pt idx="6">
                  <c:v>-2.1</c:v>
                </c:pt>
                <c:pt idx="7">
                  <c:v>-2.8</c:v>
                </c:pt>
                <c:pt idx="8">
                  <c:v>-5.5</c:v>
                </c:pt>
                <c:pt idx="9">
                  <c:v>-9.5</c:v>
                </c:pt>
                <c:pt idx="10">
                  <c:v>-6.9</c:v>
                </c:pt>
                <c:pt idx="11">
                  <c:v>-5.4</c:v>
                </c:pt>
                <c:pt idx="12">
                  <c:v>-3.7</c:v>
                </c:pt>
                <c:pt idx="13">
                  <c:v>-2.1</c:v>
                </c:pt>
                <c:pt idx="14">
                  <c:v>-0.9</c:v>
                </c:pt>
                <c:pt idx="15">
                  <c:v>-0.7</c:v>
                </c:pt>
              </c:numCache>
            </c:numRef>
          </c:val>
          <c:extLst xmlns:c16r2="http://schemas.microsoft.com/office/drawing/2015/06/chart">
            <c:ext xmlns:c16="http://schemas.microsoft.com/office/drawing/2014/chart" uri="{C3380CC4-5D6E-409C-BE32-E72D297353CC}">
              <c16:uniqueId val="{00000000-A5C3-4E74-9F4F-D3F755DDBB90}"/>
            </c:ext>
          </c:extLst>
        </c:ser>
        <c:dLbls>
          <c:showLegendKey val="0"/>
          <c:showVal val="0"/>
          <c:showCatName val="0"/>
          <c:showSerName val="0"/>
          <c:showPercent val="0"/>
          <c:showBubbleSize val="0"/>
        </c:dLbls>
        <c:gapWidth val="219"/>
        <c:overlap val="-27"/>
        <c:axId val="84236800"/>
        <c:axId val="84618048"/>
      </c:barChart>
      <c:lineChart>
        <c:grouping val="standard"/>
        <c:varyColors val="0"/>
        <c:ser>
          <c:idx val="1"/>
          <c:order val="1"/>
          <c:tx>
            <c:strRef>
              <c:f>Arkusz1!$B$12</c:f>
              <c:strCache>
                <c:ptCount val="1"/>
                <c:pt idx="0">
                  <c:v>GG debt</c:v>
                </c:pt>
              </c:strCache>
            </c:strRef>
          </c:tx>
          <c:spPr>
            <a:ln w="28575" cap="rnd">
              <a:solidFill>
                <a:srgbClr val="FF0000"/>
              </a:solidFill>
              <a:round/>
            </a:ln>
            <a:effectLst/>
          </c:spPr>
          <c:marker>
            <c:symbol val="none"/>
          </c:marker>
          <c:cat>
            <c:strRef>
              <c:f>Arkusz1!$C$1:$K$1</c:f>
              <c:strCache>
                <c:ptCount val="9"/>
                <c:pt idx="0">
                  <c:v>2000</c:v>
                </c:pt>
                <c:pt idx="1">
                  <c:v>2001</c:v>
                </c:pt>
                <c:pt idx="2">
                  <c:v>2002</c:v>
                </c:pt>
                <c:pt idx="3">
                  <c:v>2003</c:v>
                </c:pt>
                <c:pt idx="4">
                  <c:v>2004</c:v>
                </c:pt>
                <c:pt idx="5">
                  <c:v>2005</c:v>
                </c:pt>
                <c:pt idx="6">
                  <c:v>2006</c:v>
                </c:pt>
                <c:pt idx="7">
                  <c:v>2007</c:v>
                </c:pt>
                <c:pt idx="8">
                  <c:v>2008</c:v>
                </c:pt>
              </c:strCache>
            </c:strRef>
          </c:cat>
          <c:val>
            <c:numRef>
              <c:f>Arkusz1!$C$18:$R$18</c:f>
              <c:numCache>
                <c:formatCode>#,##0.0</c:formatCode>
                <c:ptCount val="16"/>
                <c:pt idx="0">
                  <c:v>22.4</c:v>
                </c:pt>
                <c:pt idx="1">
                  <c:v>25.7</c:v>
                </c:pt>
                <c:pt idx="2">
                  <c:v>24.8</c:v>
                </c:pt>
                <c:pt idx="3">
                  <c:v>21.3</c:v>
                </c:pt>
                <c:pt idx="4">
                  <c:v>18.600000000000001</c:v>
                </c:pt>
                <c:pt idx="5">
                  <c:v>15.7</c:v>
                </c:pt>
                <c:pt idx="6">
                  <c:v>12.3</c:v>
                </c:pt>
                <c:pt idx="7">
                  <c:v>12.7</c:v>
                </c:pt>
                <c:pt idx="8">
                  <c:v>13.2</c:v>
                </c:pt>
                <c:pt idx="9">
                  <c:v>23.2</c:v>
                </c:pt>
                <c:pt idx="10">
                  <c:v>29.9</c:v>
                </c:pt>
                <c:pt idx="11">
                  <c:v>34.200000000000003</c:v>
                </c:pt>
                <c:pt idx="12">
                  <c:v>37.4</c:v>
                </c:pt>
                <c:pt idx="13">
                  <c:v>38</c:v>
                </c:pt>
                <c:pt idx="14">
                  <c:v>39.799999999999997</c:v>
                </c:pt>
                <c:pt idx="15">
                  <c:v>38.4</c:v>
                </c:pt>
              </c:numCache>
            </c:numRef>
          </c:val>
          <c:smooth val="0"/>
          <c:extLst xmlns:c16r2="http://schemas.microsoft.com/office/drawing/2015/06/chart">
            <c:ext xmlns:c16="http://schemas.microsoft.com/office/drawing/2014/chart" uri="{C3380CC4-5D6E-409C-BE32-E72D297353CC}">
              <c16:uniqueId val="{00000001-A5C3-4E74-9F4F-D3F755DDBB90}"/>
            </c:ext>
          </c:extLst>
        </c:ser>
        <c:dLbls>
          <c:showLegendKey val="0"/>
          <c:showVal val="0"/>
          <c:showCatName val="0"/>
          <c:showSerName val="0"/>
          <c:showPercent val="0"/>
          <c:showBubbleSize val="0"/>
        </c:dLbls>
        <c:marker val="1"/>
        <c:smooth val="0"/>
        <c:axId val="84237824"/>
        <c:axId val="84618624"/>
      </c:lineChart>
      <c:catAx>
        <c:axId val="84236800"/>
        <c:scaling>
          <c:orientation val="minMax"/>
        </c:scaling>
        <c:delete val="0"/>
        <c:axPos val="b"/>
        <c:numFmt formatCode="General"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4618048"/>
        <c:crosses val="autoZero"/>
        <c:auto val="1"/>
        <c:lblAlgn val="ctr"/>
        <c:lblOffset val="100"/>
        <c:noMultiLvlLbl val="0"/>
      </c:catAx>
      <c:valAx>
        <c:axId val="8461804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4236800"/>
        <c:crosses val="autoZero"/>
        <c:crossBetween val="between"/>
      </c:valAx>
      <c:valAx>
        <c:axId val="84618624"/>
        <c:scaling>
          <c:orientation val="minMax"/>
          <c:max val="60"/>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4237824"/>
        <c:crosses val="max"/>
        <c:crossBetween val="between"/>
      </c:valAx>
      <c:catAx>
        <c:axId val="84237824"/>
        <c:scaling>
          <c:orientation val="minMax"/>
        </c:scaling>
        <c:delete val="1"/>
        <c:axPos val="b"/>
        <c:numFmt formatCode="General" sourceLinked="0"/>
        <c:majorTickMark val="out"/>
        <c:minorTickMark val="none"/>
        <c:tickLblPos val="nextTo"/>
        <c:crossAx val="846186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4">
  <a:schemeClr val="accent1"/>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4" dt="2017-03-13T16:51:08.313" idx="1">
    <p:pos x="10" y="10"/>
    <p:text>update?</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16-05-02T09:43:29.297" idx="4">
    <p:pos x="10" y="10"/>
    <p:text>make labels bigger and easier to see</p:text>
    <p:extLst>
      <p:ext uri="{C676402C-5697-4E1C-873F-D02D1690AC5C}">
        <p15:threadingInfo xmlns:p15="http://schemas.microsoft.com/office/powerpoint/2012/main" timeZoneBias="24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drawing1.xml><?xml version="1.0" encoding="utf-8"?>
<c:userShapes xmlns:c="http://schemas.openxmlformats.org/drawingml/2006/chart">
  <cdr:relSizeAnchor xmlns:cdr="http://schemas.openxmlformats.org/drawingml/2006/chartDrawing">
    <cdr:from>
      <cdr:x>0.0134</cdr:x>
      <cdr:y>0.83263</cdr:y>
    </cdr:from>
    <cdr:to>
      <cdr:x>0.20375</cdr:x>
      <cdr:y>0.91625</cdr:y>
    </cdr:to>
    <cdr:sp macro="" textlink="">
      <cdr:nvSpPr>
        <cdr:cNvPr id="2049" name="Text Box 1"/>
        <cdr:cNvSpPr txBox="1">
          <a:spLocks xmlns:a="http://schemas.openxmlformats.org/drawingml/2006/main" noChangeArrowheads="1"/>
        </cdr:cNvSpPr>
      </cdr:nvSpPr>
      <cdr:spPr bwMode="auto">
        <a:xfrm xmlns:a="http://schemas.openxmlformats.org/drawingml/2006/main">
          <a:off x="109999" y="4136952"/>
          <a:ext cx="1562567" cy="415498"/>
        </a:xfrm>
        <a:prstGeom xmlns:a="http://schemas.openxmlformats.org/drawingml/2006/main" prst="rect">
          <a:avLst/>
        </a:prstGeom>
        <a:solidFill xmlns:a="http://schemas.openxmlformats.org/drawingml/2006/main">
          <a:srgbClr xmlns:mc="http://schemas.openxmlformats.org/markup-compatibility/2006" xmlns:a14="http://schemas.microsoft.com/office/drawing/2010/main" val="FFFFFF" mc:Ignorable="a14" a14:legacySpreadsheetColorIndex="65"/>
        </a:solidFill>
        <a:ln xmlns:a="http://schemas.openxmlformats.org/drawingml/2006/main">
          <a:noFill/>
        </a:ln>
        <a:effectLst xmlns:a="http://schemas.openxmlformats.org/drawingml/2006/main"/>
        <a:extLst xmlns:a="http://schemas.openxmlformats.org/drawingml/2006/main">
          <a:ext uri="{91240B29-F687-4F45-9708-019B960494DF}">
            <a14:hiddenLine xmlns:a14="http://schemas.microsoft.com/office/drawing/2010/main" w="1">
              <a:solidFill>
                <a:srgbClr val="000000"/>
              </a:solidFill>
              <a:miter lim="800000"/>
              <a:headEn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wrap="square" lIns="18288" tIns="22860" rIns="18288" bIns="22860" anchor="ctr" upright="1">
          <a:spAutoFit/>
        </a:bodyPr>
        <a:lstStyle xmlns:a="http://schemas.openxmlformats.org/drawingml/2006/main"/>
        <a:p xmlns:a="http://schemas.openxmlformats.org/drawingml/2006/main">
          <a:pPr algn="ctr" rtl="0">
            <a:defRPr sz="1000"/>
          </a:pPr>
          <a:r>
            <a:rPr lang="ru-RU" sz="2400" dirty="0" smtClean="0">
              <a:solidFill>
                <a:srgbClr val="000000"/>
              </a:solidFill>
              <a:latin typeface="Calibri"/>
              <a:ea typeface="Calibri"/>
              <a:cs typeface="Calibri"/>
            </a:rPr>
            <a:t>Налоги </a:t>
          </a:r>
          <a:endParaRPr lang="pl-PL" sz="2400" b="0" i="0" u="none" strike="noStrike" baseline="0" dirty="0">
            <a:solidFill>
              <a:srgbClr val="000000"/>
            </a:solidFill>
            <a:latin typeface="Calibri"/>
            <a:ea typeface="Calibri"/>
            <a:cs typeface="Calibri"/>
          </a:endParaRPr>
        </a:p>
      </cdr:txBody>
    </cdr:sp>
  </cdr:relSizeAnchor>
  <cdr:relSizeAnchor xmlns:cdr="http://schemas.openxmlformats.org/drawingml/2006/chartDrawing">
    <cdr:from>
      <cdr:x>0.20555</cdr:x>
      <cdr:y>0.05797</cdr:y>
    </cdr:from>
    <cdr:to>
      <cdr:x>0.76561</cdr:x>
      <cdr:y>0.1416</cdr:y>
    </cdr:to>
    <cdr:sp macro="" textlink="">
      <cdr:nvSpPr>
        <cdr:cNvPr id="2050" name="Text Box 2"/>
        <cdr:cNvSpPr txBox="1">
          <a:spLocks xmlns:a="http://schemas.openxmlformats.org/drawingml/2006/main" noChangeArrowheads="1"/>
        </cdr:cNvSpPr>
      </cdr:nvSpPr>
      <cdr:spPr bwMode="auto">
        <a:xfrm xmlns:a="http://schemas.openxmlformats.org/drawingml/2006/main">
          <a:off x="1687349" y="288038"/>
          <a:ext cx="4597477" cy="415498"/>
        </a:xfrm>
        <a:prstGeom xmlns:a="http://schemas.openxmlformats.org/drawingml/2006/main" prst="rect">
          <a:avLst/>
        </a:prstGeom>
        <a:solidFill xmlns:a="http://schemas.openxmlformats.org/drawingml/2006/main">
          <a:srgbClr xmlns:mc="http://schemas.openxmlformats.org/markup-compatibility/2006" xmlns:a14="http://schemas.microsoft.com/office/drawing/2010/main" val="FFFFFF" mc:Ignorable="a14" a14:legacySpreadsheetColorIndex="65"/>
        </a:solidFill>
        <a:ln xmlns:a="http://schemas.openxmlformats.org/drawingml/2006/main">
          <a:noFill/>
        </a:ln>
        <a:effectLst xmlns:a="http://schemas.openxmlformats.org/drawingml/2006/main"/>
        <a:extLst xmlns:a="http://schemas.openxmlformats.org/drawingml/2006/main">
          <a:ext uri="{91240B29-F687-4F45-9708-019B960494DF}">
            <a14:hiddenLine xmlns:a14="http://schemas.microsoft.com/office/drawing/2010/main" w="1">
              <a:solidFill>
                <a:srgbClr val="000000"/>
              </a:solidFill>
              <a:miter lim="800000"/>
              <a:headEn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wrap="none" lIns="18288" tIns="22860" rIns="18288" bIns="22860" anchor="ctr" upright="1">
          <a:spAutoFit/>
        </a:bodyPr>
        <a:lstStyle xmlns:a="http://schemas.openxmlformats.org/drawingml/2006/main"/>
        <a:p xmlns:a="http://schemas.openxmlformats.org/drawingml/2006/main">
          <a:pPr algn="ctr" rtl="0">
            <a:defRPr sz="1000"/>
          </a:pPr>
          <a:r>
            <a:rPr lang="ru-RU" sz="2400" b="0" i="0" u="none" strike="noStrike" baseline="0" dirty="0" smtClean="0">
              <a:solidFill>
                <a:srgbClr val="000000"/>
              </a:solidFill>
              <a:latin typeface="Calibri"/>
              <a:ea typeface="Calibri"/>
              <a:cs typeface="Calibri"/>
            </a:rPr>
            <a:t>Накопления пенсионной системы</a:t>
          </a:r>
          <a:endParaRPr lang="pl-PL" sz="2400" b="0" i="0" u="none" strike="noStrike" baseline="0" dirty="0">
            <a:solidFill>
              <a:srgbClr val="000000"/>
            </a:solidFill>
            <a:latin typeface="Calibri"/>
            <a:ea typeface="Calibri"/>
            <a:cs typeface="Calibri"/>
          </a:endParaRPr>
        </a:p>
      </cdr:txBody>
    </cdr:sp>
  </cdr:relSizeAnchor>
  <cdr:relSizeAnchor xmlns:cdr="http://schemas.openxmlformats.org/drawingml/2006/chartDrawing">
    <cdr:from>
      <cdr:x>0.545</cdr:x>
      <cdr:y>0.83281</cdr:y>
    </cdr:from>
    <cdr:to>
      <cdr:x>0.92287</cdr:x>
      <cdr:y>0.91644</cdr:y>
    </cdr:to>
    <cdr:sp macro="" textlink="">
      <cdr:nvSpPr>
        <cdr:cNvPr id="2051" name="Text Box 3"/>
        <cdr:cNvSpPr txBox="1">
          <a:spLocks xmlns:a="http://schemas.openxmlformats.org/drawingml/2006/main" noChangeArrowheads="1"/>
        </cdr:cNvSpPr>
      </cdr:nvSpPr>
      <cdr:spPr bwMode="auto">
        <a:xfrm xmlns:a="http://schemas.openxmlformats.org/drawingml/2006/main">
          <a:off x="4473850" y="4137871"/>
          <a:ext cx="3101875" cy="415498"/>
        </a:xfrm>
        <a:prstGeom xmlns:a="http://schemas.openxmlformats.org/drawingml/2006/main" prst="rect">
          <a:avLst/>
        </a:prstGeom>
        <a:solidFill xmlns:a="http://schemas.openxmlformats.org/drawingml/2006/main">
          <a:srgbClr xmlns:mc="http://schemas.openxmlformats.org/markup-compatibility/2006" xmlns:a14="http://schemas.microsoft.com/office/drawing/2010/main" val="FFFFFF" mc:Ignorable="a14" a14:legacySpreadsheetColorIndex="65"/>
        </a:solidFill>
        <a:ln xmlns:a="http://schemas.openxmlformats.org/drawingml/2006/main">
          <a:noFill/>
        </a:ln>
        <a:effectLst xmlns:a="http://schemas.openxmlformats.org/drawingml/2006/main"/>
        <a:extLst xmlns:a="http://schemas.openxmlformats.org/drawingml/2006/main">
          <a:ext uri="{91240B29-F687-4F45-9708-019B960494DF}">
            <a14:hiddenLine xmlns:a14="http://schemas.microsoft.com/office/drawing/2010/main" w="1">
              <a:solidFill>
                <a:srgbClr val="000000"/>
              </a:solidFill>
              <a:miter lim="800000"/>
              <a:headEn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wrap="none" lIns="18288" tIns="22860" rIns="18288" bIns="22860" anchor="ctr" upright="1">
          <a:spAutoFit/>
        </a:bodyPr>
        <a:lstStyle xmlns:a="http://schemas.openxmlformats.org/drawingml/2006/main"/>
        <a:p xmlns:a="http://schemas.openxmlformats.org/drawingml/2006/main">
          <a:pPr algn="ctr" rtl="0">
            <a:defRPr sz="1000"/>
          </a:pPr>
          <a:r>
            <a:rPr lang="ru-RU" sz="2400" b="0" i="0" u="none" strike="noStrike" baseline="0" dirty="0" smtClean="0">
              <a:solidFill>
                <a:srgbClr val="000000"/>
              </a:solidFill>
              <a:latin typeface="Calibri"/>
              <a:ea typeface="Calibri"/>
              <a:cs typeface="Calibri"/>
            </a:rPr>
            <a:t>Государственный долг</a:t>
          </a:r>
          <a:endParaRPr lang="pl-PL" sz="1200" b="0" i="0" u="none" strike="noStrike" baseline="0" dirty="0">
            <a:solidFill>
              <a:srgbClr val="000000"/>
            </a:solidFill>
            <a:latin typeface="Calibri"/>
            <a:ea typeface="Calibri"/>
            <a:cs typeface="Calibri"/>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DD03DE7A-22A1-4C27-A4FB-B6FF1F1CAD3A}" type="datetimeFigureOut">
              <a:rPr lang="pl-PL" smtClean="0"/>
              <a:pPr/>
              <a:t>2017-03-31</a:t>
            </a:fld>
            <a:endParaRPr lang="pl-PL"/>
          </a:p>
        </p:txBody>
      </p:sp>
      <p:sp>
        <p:nvSpPr>
          <p:cNvPr id="4" name="Symbol zastępczy obrazu slajdu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1F49571E-4B21-46AE-B05B-22488F0E71C7}" type="slidenum">
              <a:rPr lang="pl-PL" smtClean="0"/>
              <a:pPr/>
              <a:t>‹#›</a:t>
            </a:fld>
            <a:endParaRPr lang="pl-PL"/>
          </a:p>
        </p:txBody>
      </p:sp>
    </p:spTree>
    <p:extLst>
      <p:ext uri="{BB962C8B-B14F-4D97-AF65-F5344CB8AC3E}">
        <p14:creationId xmlns:p14="http://schemas.microsoft.com/office/powerpoint/2010/main" val="2366907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92075" y="746125"/>
            <a:ext cx="6623050" cy="3725863"/>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1F49571E-4B21-46AE-B05B-22488F0E71C7}" type="slidenum">
              <a:rPr lang="pl-PL" smtClean="0"/>
              <a:pPr/>
              <a:t>19</a:t>
            </a:fld>
            <a:endParaRPr lang="pl-PL"/>
          </a:p>
        </p:txBody>
      </p:sp>
    </p:spTree>
    <p:extLst>
      <p:ext uri="{BB962C8B-B14F-4D97-AF65-F5344CB8AC3E}">
        <p14:creationId xmlns:p14="http://schemas.microsoft.com/office/powerpoint/2010/main" val="883816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92075" y="746125"/>
            <a:ext cx="6623050" cy="3725863"/>
          </a:xfrm>
        </p:spPr>
      </p:sp>
      <p:sp>
        <p:nvSpPr>
          <p:cNvPr id="3" name="Symbol zastępczy notatek 2"/>
          <p:cNvSpPr>
            <a:spLocks noGrp="1"/>
          </p:cNvSpPr>
          <p:nvPr>
            <p:ph type="body" idx="1"/>
          </p:nvPr>
        </p:nvSpPr>
        <p:spPr/>
        <p:txBody>
          <a:bodyPr>
            <a:normAutofit fontScale="55000" lnSpcReduction="20000"/>
          </a:bodyPr>
          <a:lstStyle/>
          <a:p>
            <a:r>
              <a:rPr lang="en-GB" sz="1200" b="1" i="1" kern="1200" dirty="0">
                <a:solidFill>
                  <a:schemeClr val="tx1"/>
                </a:solidFill>
                <a:effectLst/>
                <a:latin typeface="+mn-lt"/>
                <a:ea typeface="+mn-ea"/>
                <a:cs typeface="+mn-cs"/>
              </a:rPr>
              <a:t>Estonia</a:t>
            </a:r>
            <a:endParaRPr lang="pl-PL"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pl-PL"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There are no additional rights granted in the pay-as-you-go system. As the contribution rate was initially decreased and increased afterwards to compensate for the change, pension rights in the pay-as-you-go system remain unchanged. </a:t>
            </a:r>
            <a:endParaRPr lang="pl-PL" sz="1200" kern="1200" dirty="0">
              <a:solidFill>
                <a:schemeClr val="tx1"/>
              </a:solidFill>
              <a:effectLst/>
              <a:latin typeface="+mn-lt"/>
              <a:ea typeface="+mn-ea"/>
              <a:cs typeface="+mn-cs"/>
            </a:endParaRPr>
          </a:p>
          <a:p>
            <a:r>
              <a:rPr lang="en-GB" sz="1200" b="1" i="1" kern="1200" dirty="0">
                <a:solidFill>
                  <a:schemeClr val="tx1"/>
                </a:solidFill>
                <a:effectLst/>
                <a:latin typeface="+mn-lt"/>
                <a:ea typeface="+mn-ea"/>
                <a:cs typeface="+mn-cs"/>
              </a:rPr>
              <a:t>Latvia</a:t>
            </a:r>
            <a:endParaRPr lang="pl-PL"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pl-PL"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Reduced contributions are transferred to the general NDC account of an individual. This account is indexed according to wage fund growth. In the simulation, the level of indexation is equal to average productivity growth between 2010 and 2060. </a:t>
            </a:r>
            <a:endParaRPr lang="pl-PL" sz="1200" kern="1200" dirty="0">
              <a:solidFill>
                <a:schemeClr val="tx1"/>
              </a:solidFill>
              <a:effectLst/>
              <a:latin typeface="+mn-lt"/>
              <a:ea typeface="+mn-ea"/>
              <a:cs typeface="+mn-cs"/>
            </a:endParaRPr>
          </a:p>
          <a:p>
            <a:r>
              <a:rPr lang="en-GB" sz="1200" b="1" i="1" kern="1200" dirty="0">
                <a:solidFill>
                  <a:schemeClr val="tx1"/>
                </a:solidFill>
                <a:effectLst/>
                <a:latin typeface="+mn-lt"/>
                <a:ea typeface="+mn-ea"/>
                <a:cs typeface="+mn-cs"/>
              </a:rPr>
              <a:t>Lithuania </a:t>
            </a:r>
            <a:endParaRPr lang="pl-PL"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pl-PL"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pay-as-you-go system is a defined benefit scheme. In the case of funded system participants, the benefit part that is related to individual earnings is reduced proportionally to the contribution rate. It is done by applying a coefficient equal to contribution rate for funded part in numerator and full contribution rate for social insurance old-age supplemental part in denominator (9.3%). The accrual rate is equal to 0.5% of wage.</a:t>
            </a:r>
            <a:endParaRPr lang="pl-PL"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For the calculation of pension right, the difference in correction coefficients is calculated and translated into compounded accrual rate for a pension. This value is multiplied by life expectancy at the age of 65 in a calendar year where individual reaches the age of 65. For the reasons of comparability, the life expectancy is an average of male and female values. The comparison of accrued pension rights does not take into account additional contributions that are deducted from wage, as it was not a part of the initial pension system. </a:t>
            </a:r>
            <a:endParaRPr lang="pl-PL" sz="1200" kern="1200" dirty="0">
              <a:solidFill>
                <a:schemeClr val="tx1"/>
              </a:solidFill>
              <a:effectLst/>
              <a:latin typeface="+mn-lt"/>
              <a:ea typeface="+mn-ea"/>
              <a:cs typeface="+mn-cs"/>
            </a:endParaRPr>
          </a:p>
          <a:p>
            <a:r>
              <a:rPr lang="en-GB" sz="1200" b="1" i="1" kern="1200" dirty="0">
                <a:solidFill>
                  <a:schemeClr val="tx1"/>
                </a:solidFill>
                <a:effectLst/>
                <a:latin typeface="+mn-lt"/>
                <a:ea typeface="+mn-ea"/>
                <a:cs typeface="+mn-cs"/>
              </a:rPr>
              <a:t>Poland</a:t>
            </a:r>
            <a:endParaRPr lang="pl-PL"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pl-PL"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Reduced contributions are transferred to the NDC-2 account in the PAYG system. The gain in pension rights is calculated as the accumulated value of contributions paid to the NDC-2 account indexed to the 5-year averaged GDP growth. NDC-2 account was established in the Polish system after the reduction of initial contribution rates, it has a different indexation factor (NDC account is indexed to covered wage bill growth). NDC-2 account balance is inherited and paid out in cash in the case of death of pension system participant before claiming retirement. </a:t>
            </a:r>
            <a:endParaRPr lang="pl-PL" sz="1200" kern="1200" dirty="0">
              <a:solidFill>
                <a:schemeClr val="tx1"/>
              </a:solidFill>
              <a:effectLst/>
              <a:latin typeface="+mn-lt"/>
              <a:ea typeface="+mn-ea"/>
              <a:cs typeface="+mn-cs"/>
            </a:endParaRPr>
          </a:p>
          <a:p>
            <a:r>
              <a:rPr lang="en-GB" sz="1200" b="1" i="1" kern="1200" dirty="0">
                <a:solidFill>
                  <a:schemeClr val="tx1"/>
                </a:solidFill>
                <a:effectLst/>
                <a:latin typeface="+mn-lt"/>
                <a:ea typeface="+mn-ea"/>
                <a:cs typeface="+mn-cs"/>
              </a:rPr>
              <a:t>Romania</a:t>
            </a:r>
            <a:endParaRPr lang="pl-PL"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pl-PL"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Romania has a point system, in which an average earner accumulates one pension point in the case of average working career. For the purpose of the simulation, the length of the average career is set at the level of 30 years. The change in the pay-as-you-go pension rights is calculated by applying a coefficient equal to fully funded contribution level divided by the total social insurance contribution (31.3% of wage). The additional pension point values accumulated are equal to the difference in correction coefficient between initial and post-2008 contribution rates multiplied by 1/30 (reflecting and accrual of proportion of pension point). The value of pension point in 2013 was 762.10 lei and is indexed by 50% of average wage growth. The accumulated value of pension points between 2009 and age of 65 is multiplied by life expectancy at the age of 65 forecasted for a year when individual reaches the age of 65. For the reasons of comparability the life expectancy is averaged between men and women (unisex).</a:t>
            </a:r>
            <a:endParaRPr lang="pl-PL" sz="1200" kern="1200" dirty="0">
              <a:solidFill>
                <a:schemeClr val="tx1"/>
              </a:solidFill>
              <a:effectLst/>
              <a:latin typeface="+mn-lt"/>
              <a:ea typeface="+mn-ea"/>
              <a:cs typeface="+mn-cs"/>
            </a:endParaRPr>
          </a:p>
          <a:p>
            <a:r>
              <a:rPr lang="en-GB" sz="1200" b="1" i="1" kern="1200" dirty="0">
                <a:solidFill>
                  <a:schemeClr val="tx1"/>
                </a:solidFill>
                <a:effectLst/>
                <a:latin typeface="+mn-lt"/>
                <a:ea typeface="+mn-ea"/>
                <a:cs typeface="+mn-cs"/>
              </a:rPr>
              <a:t>Slovakia</a:t>
            </a:r>
            <a:endParaRPr lang="pl-PL"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pl-PL"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Slovakia has a point system, in which an average earner accumulates one pension point for each year of contribution payments. There are solidarity adjustments in the case of people earning below and above average wage. The change in the pay-as-you-go pension rights is calculated by applying a coefficient equal to fully funded contribution level divided by the total social insurance contribution (18% of wage). </a:t>
            </a:r>
            <a:endParaRPr lang="pl-PL"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additional pension point values accumulated are equal to the difference in correction coefficient between initial and post-2008 contribution rates. The value of pension point in 2013 was 10.098 EUR and is indexed by average wage growth. The value of pension points is reduced for earnings above 125% of average wage (reduction factor is 60%) and the value of pension points for earnings below 100% of average wage are increased by 22%. The accumulated value of pension points between 2009 and age of 65 is multiplied by life expectancy at the age of 65 forecasted for a year when individual reaches the age of 65. For the reasons of comparability the life expectancy is averaged between men and women (unisex).</a:t>
            </a:r>
            <a:endParaRPr lang="pl-PL" sz="1200" kern="1200" dirty="0">
              <a:solidFill>
                <a:schemeClr val="tx1"/>
              </a:solidFill>
              <a:effectLst/>
              <a:latin typeface="+mn-lt"/>
              <a:ea typeface="+mn-ea"/>
              <a:cs typeface="+mn-cs"/>
            </a:endParaRPr>
          </a:p>
          <a:p>
            <a:endParaRPr lang="pl-PL" dirty="0"/>
          </a:p>
        </p:txBody>
      </p:sp>
      <p:sp>
        <p:nvSpPr>
          <p:cNvPr id="4" name="Symbol zastępczy numeru slajdu 3"/>
          <p:cNvSpPr>
            <a:spLocks noGrp="1"/>
          </p:cNvSpPr>
          <p:nvPr>
            <p:ph type="sldNum" sz="quarter" idx="10"/>
          </p:nvPr>
        </p:nvSpPr>
        <p:spPr/>
        <p:txBody>
          <a:bodyPr/>
          <a:lstStyle/>
          <a:p>
            <a:fld id="{1F49571E-4B21-46AE-B05B-22488F0E71C7}" type="slidenum">
              <a:rPr lang="pl-PL" smtClean="0"/>
              <a:pPr/>
              <a:t>23</a:t>
            </a:fld>
            <a:endParaRPr lang="pl-PL"/>
          </a:p>
        </p:txBody>
      </p:sp>
    </p:spTree>
    <p:extLst>
      <p:ext uri="{BB962C8B-B14F-4D97-AF65-F5344CB8AC3E}">
        <p14:creationId xmlns:p14="http://schemas.microsoft.com/office/powerpoint/2010/main" val="1539394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221E02-25CB-4963-84BC-0813985E7D90}" type="datetimeFigureOut">
              <a:rPr lang="pl-PL" smtClean="0"/>
              <a:pPr/>
              <a:t>2017-03-31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221E02-25CB-4963-84BC-0813985E7D90}" type="datetimeFigureOut">
              <a:rPr lang="pl-PL" smtClean="0"/>
              <a:pPr/>
              <a:t>2017-03-31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221E02-25CB-4963-84BC-0813985E7D90}" type="datetimeFigureOut">
              <a:rPr lang="pl-PL" smtClean="0"/>
              <a:pPr/>
              <a:t>2017-03-31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221E02-25CB-4963-84BC-0813985E7D90}" type="datetimeFigureOut">
              <a:rPr lang="pl-PL" smtClean="0"/>
              <a:pPr/>
              <a:t>2017-03-31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221E02-25CB-4963-84BC-0813985E7D90}" type="datetimeFigureOut">
              <a:rPr lang="pl-PL" smtClean="0"/>
              <a:pPr/>
              <a:t>2017-03-31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221E02-25CB-4963-84BC-0813985E7D90}" type="datetimeFigureOut">
              <a:rPr lang="pl-PL" smtClean="0"/>
              <a:pPr/>
              <a:t>2017-03-31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221E02-25CB-4963-84BC-0813985E7D90}" type="datetimeFigureOut">
              <a:rPr lang="pl-PL" smtClean="0"/>
              <a:pPr/>
              <a:t>2017-03-31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221E02-25CB-4963-84BC-0813985E7D90}" type="datetimeFigureOut">
              <a:rPr lang="pl-PL" smtClean="0"/>
              <a:pPr/>
              <a:t>2017-03-31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221E02-25CB-4963-84BC-0813985E7D90}" type="datetimeFigureOut">
              <a:rPr lang="pl-PL" smtClean="0"/>
              <a:pPr/>
              <a:t>2017-03-31</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221E02-25CB-4963-84BC-0813985E7D90}" type="datetimeFigureOut">
              <a:rPr lang="pl-PL" smtClean="0"/>
              <a:pPr/>
              <a:t>2017-03-31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221E02-25CB-4963-84BC-0813985E7D90}" type="datetimeFigureOut">
              <a:rPr lang="pl-PL" smtClean="0"/>
              <a:pPr/>
              <a:t>2017-03-31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2017-03-31</a:t>
            </a:fld>
            <a:endParaRPr lang="pl-P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extLst>
      <p:ext uri="{BB962C8B-B14F-4D97-AF65-F5344CB8AC3E}">
        <p14:creationId xmlns:p14="http://schemas.microsoft.com/office/powerpoint/2010/main" val="3554555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Word_Document1.docx"/></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png"/><Relationship Id="rId4" Type="http://schemas.openxmlformats.org/officeDocument/2006/relationships/package" Target="../embeddings/Microsoft_Word_Document2.docx"/></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package" Target="../embeddings/Microsoft_Word_Document3.docx"/></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chart" Target="../charts/chart8.xml"/></Relationships>
</file>

<file path=ppt/slides/_rels/slide1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hart" Target="../charts/chart13.xml"/><Relationship Id="rId5" Type="http://schemas.openxmlformats.org/officeDocument/2006/relationships/chart" Target="../charts/chart12.xml"/><Relationship Id="rId4" Type="http://schemas.openxmlformats.org/officeDocument/2006/relationships/chart" Target="../charts/char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5.xml"/><Relationship Id="rId7" Type="http://schemas.openxmlformats.org/officeDocument/2006/relationships/chart" Target="../charts/chart19.xml"/><Relationship Id="rId2" Type="http://schemas.openxmlformats.org/officeDocument/2006/relationships/chart" Target="../charts/chart14.xml"/><Relationship Id="rId1" Type="http://schemas.openxmlformats.org/officeDocument/2006/relationships/slideLayout" Target="../slideLayouts/slideLayout2.xml"/><Relationship Id="rId6" Type="http://schemas.openxmlformats.org/officeDocument/2006/relationships/chart" Target="../charts/chart18.xml"/><Relationship Id="rId5" Type="http://schemas.openxmlformats.org/officeDocument/2006/relationships/chart" Target="../charts/chart17.xml"/><Relationship Id="rId4" Type="http://schemas.openxmlformats.org/officeDocument/2006/relationships/chart" Target="../charts/char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9456" y="1689291"/>
            <a:ext cx="9468544" cy="2387600"/>
          </a:xfrm>
        </p:spPr>
        <p:txBody>
          <a:bodyPr>
            <a:normAutofit fontScale="90000"/>
          </a:bodyPr>
          <a:lstStyle/>
          <a:p>
            <a:r>
              <a:rPr lang="ru-RU" dirty="0" smtClean="0"/>
              <a:t> </a:t>
            </a:r>
            <a:r>
              <a:rPr lang="ru-RU" sz="4900" dirty="0" smtClean="0"/>
              <a:t>Обязательная накопительная часть системы пенсионного обеспечения в странах Центральной и Восточной Европы</a:t>
            </a:r>
            <a:r>
              <a:rPr lang="en-US" sz="4900" dirty="0" smtClean="0"/>
              <a:t> </a:t>
            </a:r>
            <a:r>
              <a:rPr lang="mr-IN" sz="4900" dirty="0"/>
              <a:t>–</a:t>
            </a:r>
            <a:r>
              <a:rPr lang="en-US" sz="4900" dirty="0"/>
              <a:t> </a:t>
            </a:r>
            <a:r>
              <a:rPr lang="ru-RU" sz="4900" dirty="0" smtClean="0"/>
              <a:t>реформы и откаты</a:t>
            </a:r>
            <a:endParaRPr lang="pl-PL" sz="4900" dirty="0"/>
          </a:p>
        </p:txBody>
      </p:sp>
      <p:sp>
        <p:nvSpPr>
          <p:cNvPr id="3" name="Subtitle 2"/>
          <p:cNvSpPr>
            <a:spLocks noGrp="1"/>
          </p:cNvSpPr>
          <p:nvPr>
            <p:ph type="subTitle" idx="1"/>
          </p:nvPr>
        </p:nvSpPr>
        <p:spPr>
          <a:xfrm>
            <a:off x="1524000" y="4794306"/>
            <a:ext cx="9144000" cy="1655762"/>
          </a:xfrm>
        </p:spPr>
        <p:txBody>
          <a:bodyPr>
            <a:normAutofit fontScale="85000" lnSpcReduction="20000"/>
          </a:bodyPr>
          <a:lstStyle/>
          <a:p>
            <a:r>
              <a:rPr lang="ru-RU" sz="4400" b="1" dirty="0" err="1" smtClean="0"/>
              <a:t>Агнешка</a:t>
            </a:r>
            <a:r>
              <a:rPr lang="ru-RU" sz="4400" b="1" dirty="0" smtClean="0"/>
              <a:t> </a:t>
            </a:r>
            <a:r>
              <a:rPr lang="ru-RU" sz="4400" b="1" dirty="0" err="1" smtClean="0"/>
              <a:t>Хлонь-Доминчак</a:t>
            </a:r>
            <a:endParaRPr lang="en-US" sz="4400" b="1" dirty="0"/>
          </a:p>
          <a:p>
            <a:endParaRPr lang="en-US" dirty="0"/>
          </a:p>
          <a:p>
            <a:endParaRPr lang="en-US" dirty="0"/>
          </a:p>
          <a:p>
            <a:r>
              <a:rPr lang="ru-RU" sz="2800" b="1" dirty="0" smtClean="0"/>
              <a:t>Москва, </a:t>
            </a:r>
            <a:r>
              <a:rPr lang="en-US" sz="2800" b="1" dirty="0" smtClean="0"/>
              <a:t>30</a:t>
            </a:r>
            <a:r>
              <a:rPr lang="ru-RU" sz="2800" b="1" dirty="0" smtClean="0"/>
              <a:t> марта</a:t>
            </a:r>
            <a:r>
              <a:rPr lang="en-US" sz="2800" b="1" dirty="0" smtClean="0"/>
              <a:t> 2017</a:t>
            </a:r>
            <a:r>
              <a:rPr lang="ru-RU" sz="2800" b="1" dirty="0" smtClean="0"/>
              <a:t> г.</a:t>
            </a:r>
            <a:endParaRPr lang="en-US" sz="2800" b="1" dirty="0"/>
          </a:p>
          <a:p>
            <a:endParaRPr lang="en-US" sz="3800" b="1" dirty="0"/>
          </a:p>
        </p:txBody>
      </p:sp>
    </p:spTree>
    <p:extLst>
      <p:ext uri="{BB962C8B-B14F-4D97-AF65-F5344CB8AC3E}">
        <p14:creationId xmlns:p14="http://schemas.microsoft.com/office/powerpoint/2010/main" val="1505060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oAutofit/>
          </a:bodyPr>
          <a:lstStyle/>
          <a:p>
            <a:r>
              <a:rPr lang="ru-RU" sz="3600" dirty="0" smtClean="0"/>
              <a:t>Ожидаемые и фактические источники финансирования издержек переходного периода</a:t>
            </a:r>
            <a:endParaRPr lang="pl-PL" sz="3600" dirty="0"/>
          </a:p>
        </p:txBody>
      </p:sp>
      <p:graphicFrame>
        <p:nvGraphicFramePr>
          <p:cNvPr id="7" name="Obiekt 6"/>
          <p:cNvGraphicFramePr>
            <a:graphicFrameLocks noChangeAspect="1"/>
          </p:cNvGraphicFramePr>
          <p:nvPr>
            <p:extLst>
              <p:ext uri="{D42A27DB-BD31-4B8C-83A1-F6EECF244321}">
                <p14:modId xmlns:p14="http://schemas.microsoft.com/office/powerpoint/2010/main" val="762274218"/>
              </p:ext>
            </p:extLst>
          </p:nvPr>
        </p:nvGraphicFramePr>
        <p:xfrm>
          <a:off x="981075" y="1771650"/>
          <a:ext cx="9058275" cy="5360988"/>
        </p:xfrm>
        <a:graphic>
          <a:graphicData uri="http://schemas.openxmlformats.org/presentationml/2006/ole">
            <mc:AlternateContent xmlns:mc="http://schemas.openxmlformats.org/markup-compatibility/2006">
              <mc:Choice xmlns:v="urn:schemas-microsoft-com:vml" Requires="v">
                <p:oleObj spid="_x0000_s3156" name="Документ" r:id="rId4" imgW="5872902" imgH="3476487" progId="Word.Document.12">
                  <p:embed/>
                </p:oleObj>
              </mc:Choice>
              <mc:Fallback>
                <p:oleObj name="Документ" r:id="rId4" imgW="5872902" imgH="3476487" progId="Word.Document.12">
                  <p:embed/>
                  <p:pic>
                    <p:nvPicPr>
                      <p:cNvPr id="0" name=""/>
                      <p:cNvPicPr/>
                      <p:nvPr/>
                    </p:nvPicPr>
                    <p:blipFill>
                      <a:blip r:embed="rId5"/>
                      <a:stretch>
                        <a:fillRect/>
                      </a:stretch>
                    </p:blipFill>
                    <p:spPr>
                      <a:xfrm>
                        <a:off x="981075" y="1771650"/>
                        <a:ext cx="9058275" cy="5360988"/>
                      </a:xfrm>
                      <a:prstGeom prst="rect">
                        <a:avLst/>
                      </a:prstGeom>
                    </p:spPr>
                  </p:pic>
                </p:oleObj>
              </mc:Fallback>
            </mc:AlternateContent>
          </a:graphicData>
        </a:graphic>
      </p:graphicFrame>
      <p:sp>
        <p:nvSpPr>
          <p:cNvPr id="5" name="Prostokąt 4"/>
          <p:cNvSpPr/>
          <p:nvPr/>
        </p:nvSpPr>
        <p:spPr>
          <a:xfrm>
            <a:off x="1539776" y="6534834"/>
            <a:ext cx="9128224" cy="338554"/>
          </a:xfrm>
          <a:prstGeom prst="rect">
            <a:avLst/>
          </a:prstGeom>
        </p:spPr>
        <p:txBody>
          <a:bodyPr wrap="square">
            <a:spAutoFit/>
          </a:bodyPr>
          <a:lstStyle/>
          <a:p>
            <a:r>
              <a:rPr lang="en-GB" sz="1600" i="1" dirty="0"/>
              <a:t>Source: </a:t>
            </a:r>
            <a:r>
              <a:rPr lang="pl-PL" sz="1600" dirty="0"/>
              <a:t>Bielawska, Chłoń-</a:t>
            </a:r>
            <a:r>
              <a:rPr lang="pl-PL" sz="1600" dirty="0" err="1"/>
              <a:t>Domińczak</a:t>
            </a:r>
            <a:r>
              <a:rPr lang="pl-PL" sz="1600" dirty="0"/>
              <a:t> and Stańko (2016)</a:t>
            </a:r>
          </a:p>
        </p:txBody>
      </p:sp>
    </p:spTree>
    <p:extLst>
      <p:ext uri="{BB962C8B-B14F-4D97-AF65-F5344CB8AC3E}">
        <p14:creationId xmlns:p14="http://schemas.microsoft.com/office/powerpoint/2010/main" val="133177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ru-RU" sz="4400" dirty="0" smtClean="0"/>
              <a:t>Издержки переходного периода</a:t>
            </a:r>
            <a:endParaRPr lang="pl-PL" sz="4400" dirty="0"/>
          </a:p>
        </p:txBody>
      </p:sp>
      <p:sp>
        <p:nvSpPr>
          <p:cNvPr id="5" name="Prostokąt 4"/>
          <p:cNvSpPr/>
          <p:nvPr/>
        </p:nvSpPr>
        <p:spPr>
          <a:xfrm>
            <a:off x="1539776" y="6534834"/>
            <a:ext cx="9128224" cy="338554"/>
          </a:xfrm>
          <a:prstGeom prst="rect">
            <a:avLst/>
          </a:prstGeom>
        </p:spPr>
        <p:txBody>
          <a:bodyPr wrap="square">
            <a:spAutoFit/>
          </a:bodyPr>
          <a:lstStyle/>
          <a:p>
            <a:r>
              <a:rPr lang="ru-RU" sz="1600" i="1" dirty="0" smtClean="0"/>
              <a:t>Источник</a:t>
            </a:r>
            <a:r>
              <a:rPr lang="en-GB" sz="1600" i="1" dirty="0" smtClean="0"/>
              <a:t>: </a:t>
            </a:r>
            <a:r>
              <a:rPr lang="pl-PL" sz="1600" dirty="0"/>
              <a:t>Bielawska, Chłoń-</a:t>
            </a:r>
            <a:r>
              <a:rPr lang="pl-PL" sz="1600" dirty="0" err="1"/>
              <a:t>Domińczak</a:t>
            </a:r>
            <a:r>
              <a:rPr lang="pl-PL" sz="1600" dirty="0"/>
              <a:t> and Stańko (2016)</a:t>
            </a:r>
          </a:p>
        </p:txBody>
      </p:sp>
      <p:graphicFrame>
        <p:nvGraphicFramePr>
          <p:cNvPr id="3" name="Table 2"/>
          <p:cNvGraphicFramePr>
            <a:graphicFrameLocks noGrp="1"/>
          </p:cNvGraphicFramePr>
          <p:nvPr>
            <p:extLst>
              <p:ext uri="{D42A27DB-BD31-4B8C-83A1-F6EECF244321}">
                <p14:modId xmlns:p14="http://schemas.microsoft.com/office/powerpoint/2010/main" val="298812968"/>
              </p:ext>
            </p:extLst>
          </p:nvPr>
        </p:nvGraphicFramePr>
        <p:xfrm>
          <a:off x="1564003" y="1556792"/>
          <a:ext cx="8568952" cy="4397384"/>
        </p:xfrm>
        <a:graphic>
          <a:graphicData uri="http://schemas.openxmlformats.org/drawingml/2006/table">
            <a:tbl>
              <a:tblPr>
                <a:tableStyleId>{5C22544A-7EE6-4342-B048-85BDC9FD1C3A}</a:tableStyleId>
              </a:tblPr>
              <a:tblGrid>
                <a:gridCol w="2391335">
                  <a:extLst>
                    <a:ext uri="{9D8B030D-6E8A-4147-A177-3AD203B41FA5}">
                      <a16:colId xmlns="" xmlns:a16="http://schemas.microsoft.com/office/drawing/2014/main" val="20000"/>
                    </a:ext>
                  </a:extLst>
                </a:gridCol>
                <a:gridCol w="2570447">
                  <a:extLst>
                    <a:ext uri="{9D8B030D-6E8A-4147-A177-3AD203B41FA5}">
                      <a16:colId xmlns="" xmlns:a16="http://schemas.microsoft.com/office/drawing/2014/main" val="20001"/>
                    </a:ext>
                  </a:extLst>
                </a:gridCol>
                <a:gridCol w="3607170">
                  <a:extLst>
                    <a:ext uri="{9D8B030D-6E8A-4147-A177-3AD203B41FA5}">
                      <a16:colId xmlns="" xmlns:a16="http://schemas.microsoft.com/office/drawing/2014/main" val="20002"/>
                    </a:ext>
                  </a:extLst>
                </a:gridCol>
              </a:tblGrid>
              <a:tr h="720080">
                <a:tc>
                  <a:txBody>
                    <a:bodyPr/>
                    <a:lstStyle/>
                    <a:p>
                      <a:pPr marL="0" marR="0">
                        <a:spcBef>
                          <a:spcPts val="1000"/>
                        </a:spcBef>
                        <a:spcAft>
                          <a:spcPts val="0"/>
                        </a:spcAft>
                      </a:pPr>
                      <a:r>
                        <a:rPr lang="ru-RU" sz="2400" b="1" dirty="0" smtClean="0">
                          <a:effectLst/>
                        </a:rPr>
                        <a:t>Страна </a:t>
                      </a:r>
                      <a:endParaRPr lang="en-GB" sz="2400" b="1" dirty="0">
                        <a:solidFill>
                          <a:srgbClr val="000000"/>
                        </a:solidFill>
                        <a:effectLst/>
                        <a:latin typeface="Times New Roman" charset="0"/>
                        <a:ea typeface="Times New Roman" charset="0"/>
                      </a:endParaRPr>
                    </a:p>
                  </a:txBody>
                  <a:tcPr marL="68580" marR="68580" marT="0" marB="0"/>
                </a:tc>
                <a:tc>
                  <a:txBody>
                    <a:bodyPr/>
                    <a:lstStyle/>
                    <a:p>
                      <a:pPr marL="0" marR="0" algn="ctr">
                        <a:spcBef>
                          <a:spcPts val="0"/>
                        </a:spcBef>
                        <a:spcAft>
                          <a:spcPts val="0"/>
                        </a:spcAft>
                      </a:pPr>
                      <a:r>
                        <a:rPr lang="ru-RU" sz="2400" b="1" dirty="0" smtClean="0">
                          <a:effectLst/>
                        </a:rPr>
                        <a:t>Период </a:t>
                      </a:r>
                      <a:endParaRPr lang="en-GB" sz="2400" b="1" dirty="0">
                        <a:solidFill>
                          <a:srgbClr val="000000"/>
                        </a:solidFill>
                        <a:effectLst/>
                        <a:latin typeface="Times New Roman" charset="0"/>
                        <a:ea typeface="Times New Roman" charset="0"/>
                      </a:endParaRPr>
                    </a:p>
                  </a:txBody>
                  <a:tcPr marL="68580" marR="68580" marT="0" marB="0"/>
                </a:tc>
                <a:tc>
                  <a:txBody>
                    <a:bodyPr/>
                    <a:lstStyle/>
                    <a:p>
                      <a:pPr marL="0" marR="0" algn="ctr">
                        <a:spcBef>
                          <a:spcPts val="0"/>
                        </a:spcBef>
                        <a:spcAft>
                          <a:spcPts val="0"/>
                        </a:spcAft>
                      </a:pPr>
                      <a:r>
                        <a:rPr lang="ru-RU" sz="2400" b="1" dirty="0" smtClean="0">
                          <a:effectLst/>
                        </a:rPr>
                        <a:t>Общий объем издержек переходного периода </a:t>
                      </a:r>
                      <a:endParaRPr lang="en-GB" sz="2400" b="1" dirty="0">
                        <a:solidFill>
                          <a:srgbClr val="000000"/>
                        </a:solidFill>
                        <a:effectLst/>
                        <a:latin typeface="Times New Roman" charset="0"/>
                        <a:ea typeface="Times New Roman" charset="0"/>
                      </a:endParaRPr>
                    </a:p>
                  </a:txBody>
                  <a:tcPr marL="68580" marR="68580" marT="0" marB="0"/>
                </a:tc>
                <a:extLst>
                  <a:ext uri="{0D108BD9-81ED-4DB2-BD59-A6C34878D82A}">
                    <a16:rowId xmlns="" xmlns:a16="http://schemas.microsoft.com/office/drawing/2014/main" val="10000"/>
                  </a:ext>
                </a:extLst>
              </a:tr>
              <a:tr h="458233">
                <a:tc>
                  <a:txBody>
                    <a:bodyPr/>
                    <a:lstStyle/>
                    <a:p>
                      <a:pPr marL="0" marR="0">
                        <a:spcBef>
                          <a:spcPts val="1000"/>
                        </a:spcBef>
                        <a:spcAft>
                          <a:spcPts val="0"/>
                        </a:spcAft>
                      </a:pPr>
                      <a:r>
                        <a:rPr lang="ru-RU" sz="2400" dirty="0" smtClean="0">
                          <a:effectLst/>
                        </a:rPr>
                        <a:t>Польша </a:t>
                      </a:r>
                      <a:endParaRPr lang="en-GB" sz="2400" dirty="0">
                        <a:solidFill>
                          <a:srgbClr val="000000"/>
                        </a:solidFill>
                        <a:effectLst/>
                        <a:latin typeface="Times New Roman" charset="0"/>
                        <a:ea typeface="Times New Roman" charset="0"/>
                      </a:endParaRPr>
                    </a:p>
                  </a:txBody>
                  <a:tcPr marL="68580" marR="68580" marT="0" marB="0"/>
                </a:tc>
                <a:tc>
                  <a:txBody>
                    <a:bodyPr/>
                    <a:lstStyle/>
                    <a:p>
                      <a:pPr marL="0" marR="0" algn="ctr">
                        <a:spcBef>
                          <a:spcPts val="0"/>
                        </a:spcBef>
                        <a:spcAft>
                          <a:spcPts val="0"/>
                        </a:spcAft>
                      </a:pPr>
                      <a:r>
                        <a:rPr lang="pl-PL" sz="2400" dirty="0">
                          <a:effectLst/>
                        </a:rPr>
                        <a:t>2001-2012</a:t>
                      </a:r>
                      <a:endParaRPr lang="en-GB" sz="2400" dirty="0">
                        <a:solidFill>
                          <a:srgbClr val="000000"/>
                        </a:solidFill>
                        <a:effectLst/>
                        <a:latin typeface="Times New Roman" charset="0"/>
                        <a:ea typeface="Times New Roman" charset="0"/>
                      </a:endParaRPr>
                    </a:p>
                  </a:txBody>
                  <a:tcPr marL="68580" marR="68580" marT="0" marB="0"/>
                </a:tc>
                <a:tc>
                  <a:txBody>
                    <a:bodyPr/>
                    <a:lstStyle/>
                    <a:p>
                      <a:pPr marL="0" marR="0" algn="ctr">
                        <a:spcBef>
                          <a:spcPts val="1000"/>
                        </a:spcBef>
                        <a:spcAft>
                          <a:spcPts val="0"/>
                        </a:spcAft>
                      </a:pPr>
                      <a:r>
                        <a:rPr lang="pl-PL" sz="2400" dirty="0">
                          <a:effectLst/>
                        </a:rPr>
                        <a:t>16,0</a:t>
                      </a:r>
                      <a:endParaRPr lang="en-GB" sz="2400" dirty="0">
                        <a:solidFill>
                          <a:srgbClr val="000000"/>
                        </a:solidFill>
                        <a:effectLst/>
                        <a:latin typeface="Times New Roman" charset="0"/>
                        <a:ea typeface="Times New Roman" charset="0"/>
                      </a:endParaRPr>
                    </a:p>
                  </a:txBody>
                  <a:tcPr marL="68580" marR="68580" marT="0" marB="0"/>
                </a:tc>
                <a:extLst>
                  <a:ext uri="{0D108BD9-81ED-4DB2-BD59-A6C34878D82A}">
                    <a16:rowId xmlns="" xmlns:a16="http://schemas.microsoft.com/office/drawing/2014/main" val="10001"/>
                  </a:ext>
                </a:extLst>
              </a:tr>
              <a:tr h="458233">
                <a:tc>
                  <a:txBody>
                    <a:bodyPr/>
                    <a:lstStyle/>
                    <a:p>
                      <a:pPr marL="0" marR="0">
                        <a:spcBef>
                          <a:spcPts val="1000"/>
                        </a:spcBef>
                        <a:spcAft>
                          <a:spcPts val="0"/>
                        </a:spcAft>
                      </a:pPr>
                      <a:r>
                        <a:rPr lang="ru-RU" sz="2400" dirty="0" smtClean="0">
                          <a:effectLst/>
                        </a:rPr>
                        <a:t>Венгрия </a:t>
                      </a:r>
                      <a:endParaRPr lang="en-GB" sz="2400" dirty="0">
                        <a:solidFill>
                          <a:srgbClr val="000000"/>
                        </a:solidFill>
                        <a:effectLst/>
                        <a:latin typeface="Times New Roman" charset="0"/>
                        <a:ea typeface="Times New Roman" charset="0"/>
                      </a:endParaRPr>
                    </a:p>
                  </a:txBody>
                  <a:tcPr marL="68580" marR="68580" marT="0" marB="0"/>
                </a:tc>
                <a:tc>
                  <a:txBody>
                    <a:bodyPr/>
                    <a:lstStyle/>
                    <a:p>
                      <a:pPr marL="0" marR="0" algn="ctr">
                        <a:spcBef>
                          <a:spcPts val="0"/>
                        </a:spcBef>
                        <a:spcAft>
                          <a:spcPts val="0"/>
                        </a:spcAft>
                      </a:pPr>
                      <a:r>
                        <a:rPr lang="pl-PL" sz="2400">
                          <a:effectLst/>
                        </a:rPr>
                        <a:t>2001-2012</a:t>
                      </a:r>
                      <a:endParaRPr lang="en-GB" sz="2400">
                        <a:solidFill>
                          <a:srgbClr val="000000"/>
                        </a:solidFill>
                        <a:effectLst/>
                        <a:latin typeface="Times New Roman" charset="0"/>
                        <a:ea typeface="Times New Roman" charset="0"/>
                      </a:endParaRPr>
                    </a:p>
                  </a:txBody>
                  <a:tcPr marL="68580" marR="68580" marT="0" marB="0"/>
                </a:tc>
                <a:tc>
                  <a:txBody>
                    <a:bodyPr/>
                    <a:lstStyle/>
                    <a:p>
                      <a:pPr marL="0" marR="0" algn="ctr">
                        <a:spcBef>
                          <a:spcPts val="1000"/>
                        </a:spcBef>
                        <a:spcAft>
                          <a:spcPts val="0"/>
                        </a:spcAft>
                      </a:pPr>
                      <a:r>
                        <a:rPr lang="pl-PL" sz="2400">
                          <a:effectLst/>
                        </a:rPr>
                        <a:t>9,9</a:t>
                      </a:r>
                      <a:endParaRPr lang="en-GB" sz="2400">
                        <a:solidFill>
                          <a:srgbClr val="000000"/>
                        </a:solidFill>
                        <a:effectLst/>
                        <a:latin typeface="Times New Roman" charset="0"/>
                        <a:ea typeface="Times New Roman" charset="0"/>
                      </a:endParaRPr>
                    </a:p>
                  </a:txBody>
                  <a:tcPr marL="68580" marR="68580" marT="0" marB="0"/>
                </a:tc>
                <a:extLst>
                  <a:ext uri="{0D108BD9-81ED-4DB2-BD59-A6C34878D82A}">
                    <a16:rowId xmlns="" xmlns:a16="http://schemas.microsoft.com/office/drawing/2014/main" val="10002"/>
                  </a:ext>
                </a:extLst>
              </a:tr>
              <a:tr h="458233">
                <a:tc>
                  <a:txBody>
                    <a:bodyPr/>
                    <a:lstStyle/>
                    <a:p>
                      <a:pPr marL="0" marR="0">
                        <a:spcBef>
                          <a:spcPts val="1000"/>
                        </a:spcBef>
                        <a:spcAft>
                          <a:spcPts val="0"/>
                        </a:spcAft>
                      </a:pPr>
                      <a:r>
                        <a:rPr lang="ru-RU" sz="2400" dirty="0" smtClean="0">
                          <a:effectLst/>
                        </a:rPr>
                        <a:t>Словакия </a:t>
                      </a:r>
                      <a:endParaRPr lang="en-GB" sz="2400" dirty="0">
                        <a:solidFill>
                          <a:srgbClr val="000000"/>
                        </a:solidFill>
                        <a:effectLst/>
                        <a:latin typeface="Times New Roman" charset="0"/>
                        <a:ea typeface="Times New Roman" charset="0"/>
                      </a:endParaRPr>
                    </a:p>
                  </a:txBody>
                  <a:tcPr marL="68580" marR="68580" marT="0" marB="0"/>
                </a:tc>
                <a:tc>
                  <a:txBody>
                    <a:bodyPr/>
                    <a:lstStyle/>
                    <a:p>
                      <a:pPr marL="0" marR="0" algn="ctr">
                        <a:spcBef>
                          <a:spcPts val="0"/>
                        </a:spcBef>
                        <a:spcAft>
                          <a:spcPts val="0"/>
                        </a:spcAft>
                      </a:pPr>
                      <a:r>
                        <a:rPr lang="pl-PL" sz="2400">
                          <a:effectLst/>
                        </a:rPr>
                        <a:t>2005-2012</a:t>
                      </a:r>
                      <a:endParaRPr lang="en-GB" sz="2400">
                        <a:solidFill>
                          <a:srgbClr val="000000"/>
                        </a:solidFill>
                        <a:effectLst/>
                        <a:latin typeface="Times New Roman" charset="0"/>
                        <a:ea typeface="Times New Roman" charset="0"/>
                      </a:endParaRPr>
                    </a:p>
                  </a:txBody>
                  <a:tcPr marL="68580" marR="68580" marT="0" marB="0"/>
                </a:tc>
                <a:tc>
                  <a:txBody>
                    <a:bodyPr/>
                    <a:lstStyle/>
                    <a:p>
                      <a:pPr marL="0" marR="0" algn="ctr">
                        <a:spcBef>
                          <a:spcPts val="1000"/>
                        </a:spcBef>
                        <a:spcAft>
                          <a:spcPts val="0"/>
                        </a:spcAft>
                      </a:pPr>
                      <a:r>
                        <a:rPr lang="pl-PL" sz="2400">
                          <a:effectLst/>
                        </a:rPr>
                        <a:t>8,9</a:t>
                      </a:r>
                      <a:endParaRPr lang="en-GB" sz="2400">
                        <a:solidFill>
                          <a:srgbClr val="000000"/>
                        </a:solidFill>
                        <a:effectLst/>
                        <a:latin typeface="Times New Roman" charset="0"/>
                        <a:ea typeface="Times New Roman" charset="0"/>
                      </a:endParaRPr>
                    </a:p>
                  </a:txBody>
                  <a:tcPr marL="68580" marR="68580" marT="0" marB="0"/>
                </a:tc>
                <a:extLst>
                  <a:ext uri="{0D108BD9-81ED-4DB2-BD59-A6C34878D82A}">
                    <a16:rowId xmlns="" xmlns:a16="http://schemas.microsoft.com/office/drawing/2014/main" val="10003"/>
                  </a:ext>
                </a:extLst>
              </a:tr>
              <a:tr h="458233">
                <a:tc>
                  <a:txBody>
                    <a:bodyPr/>
                    <a:lstStyle/>
                    <a:p>
                      <a:pPr marL="0" marR="0">
                        <a:spcBef>
                          <a:spcPts val="1000"/>
                        </a:spcBef>
                        <a:spcAft>
                          <a:spcPts val="0"/>
                        </a:spcAft>
                      </a:pPr>
                      <a:r>
                        <a:rPr lang="ru-RU" sz="2400" dirty="0" smtClean="0">
                          <a:effectLst/>
                        </a:rPr>
                        <a:t>Болгария </a:t>
                      </a:r>
                      <a:endParaRPr lang="en-GB" sz="2400" dirty="0">
                        <a:solidFill>
                          <a:srgbClr val="000000"/>
                        </a:solidFill>
                        <a:effectLst/>
                        <a:latin typeface="Times New Roman" charset="0"/>
                        <a:ea typeface="Times New Roman" charset="0"/>
                      </a:endParaRPr>
                    </a:p>
                  </a:txBody>
                  <a:tcPr marL="68580" marR="68580" marT="0" marB="0"/>
                </a:tc>
                <a:tc>
                  <a:txBody>
                    <a:bodyPr/>
                    <a:lstStyle/>
                    <a:p>
                      <a:pPr marL="0" marR="0" algn="ctr">
                        <a:spcBef>
                          <a:spcPts val="0"/>
                        </a:spcBef>
                        <a:spcAft>
                          <a:spcPts val="0"/>
                        </a:spcAft>
                      </a:pPr>
                      <a:r>
                        <a:rPr lang="pl-PL" sz="2400">
                          <a:effectLst/>
                        </a:rPr>
                        <a:t>2005-2012</a:t>
                      </a:r>
                      <a:endParaRPr lang="en-GB" sz="2400">
                        <a:solidFill>
                          <a:srgbClr val="000000"/>
                        </a:solidFill>
                        <a:effectLst/>
                        <a:latin typeface="Times New Roman" charset="0"/>
                        <a:ea typeface="Times New Roman" charset="0"/>
                      </a:endParaRPr>
                    </a:p>
                  </a:txBody>
                  <a:tcPr marL="68580" marR="68580" marT="0" marB="0"/>
                </a:tc>
                <a:tc>
                  <a:txBody>
                    <a:bodyPr/>
                    <a:lstStyle/>
                    <a:p>
                      <a:pPr marL="0" marR="0" algn="ctr">
                        <a:spcBef>
                          <a:spcPts val="1000"/>
                        </a:spcBef>
                        <a:spcAft>
                          <a:spcPts val="0"/>
                        </a:spcAft>
                      </a:pPr>
                      <a:r>
                        <a:rPr lang="pl-PL" sz="2400">
                          <a:effectLst/>
                        </a:rPr>
                        <a:t>8,0</a:t>
                      </a:r>
                      <a:endParaRPr lang="en-GB" sz="2400">
                        <a:solidFill>
                          <a:srgbClr val="000000"/>
                        </a:solidFill>
                        <a:effectLst/>
                        <a:latin typeface="Times New Roman" charset="0"/>
                        <a:ea typeface="Times New Roman" charset="0"/>
                      </a:endParaRPr>
                    </a:p>
                  </a:txBody>
                  <a:tcPr marL="68580" marR="68580" marT="0" marB="0"/>
                </a:tc>
                <a:extLst>
                  <a:ext uri="{0D108BD9-81ED-4DB2-BD59-A6C34878D82A}">
                    <a16:rowId xmlns="" xmlns:a16="http://schemas.microsoft.com/office/drawing/2014/main" val="10004"/>
                  </a:ext>
                </a:extLst>
              </a:tr>
              <a:tr h="458233">
                <a:tc>
                  <a:txBody>
                    <a:bodyPr/>
                    <a:lstStyle/>
                    <a:p>
                      <a:pPr marL="0" marR="0">
                        <a:spcBef>
                          <a:spcPts val="1000"/>
                        </a:spcBef>
                        <a:spcAft>
                          <a:spcPts val="0"/>
                        </a:spcAft>
                      </a:pPr>
                      <a:r>
                        <a:rPr lang="ru-RU" sz="2400" dirty="0" smtClean="0">
                          <a:effectLst/>
                        </a:rPr>
                        <a:t>Эстония </a:t>
                      </a:r>
                      <a:endParaRPr lang="en-GB" sz="2400" dirty="0">
                        <a:solidFill>
                          <a:srgbClr val="000000"/>
                        </a:solidFill>
                        <a:effectLst/>
                        <a:latin typeface="Times New Roman" charset="0"/>
                        <a:ea typeface="Times New Roman" charset="0"/>
                      </a:endParaRPr>
                    </a:p>
                  </a:txBody>
                  <a:tcPr marL="68580" marR="68580" marT="0" marB="0"/>
                </a:tc>
                <a:tc>
                  <a:txBody>
                    <a:bodyPr/>
                    <a:lstStyle/>
                    <a:p>
                      <a:pPr marL="0" marR="0" algn="ctr">
                        <a:spcBef>
                          <a:spcPts val="0"/>
                        </a:spcBef>
                        <a:spcAft>
                          <a:spcPts val="0"/>
                        </a:spcAft>
                      </a:pPr>
                      <a:r>
                        <a:rPr lang="pl-PL" sz="2400">
                          <a:effectLst/>
                        </a:rPr>
                        <a:t>2003-2012</a:t>
                      </a:r>
                      <a:endParaRPr lang="en-GB" sz="2400">
                        <a:solidFill>
                          <a:srgbClr val="000000"/>
                        </a:solidFill>
                        <a:effectLst/>
                        <a:latin typeface="Times New Roman" charset="0"/>
                        <a:ea typeface="Times New Roman" charset="0"/>
                      </a:endParaRPr>
                    </a:p>
                  </a:txBody>
                  <a:tcPr marL="68580" marR="68580" marT="0" marB="0"/>
                </a:tc>
                <a:tc>
                  <a:txBody>
                    <a:bodyPr/>
                    <a:lstStyle/>
                    <a:p>
                      <a:pPr marL="0" marR="0" algn="ctr">
                        <a:spcBef>
                          <a:spcPts val="1000"/>
                        </a:spcBef>
                        <a:spcAft>
                          <a:spcPts val="0"/>
                        </a:spcAft>
                      </a:pPr>
                      <a:r>
                        <a:rPr lang="pl-PL" sz="2400">
                          <a:effectLst/>
                        </a:rPr>
                        <a:t>6,2</a:t>
                      </a:r>
                      <a:endParaRPr lang="en-GB" sz="2400">
                        <a:solidFill>
                          <a:srgbClr val="000000"/>
                        </a:solidFill>
                        <a:effectLst/>
                        <a:latin typeface="Times New Roman" charset="0"/>
                        <a:ea typeface="Times New Roman" charset="0"/>
                      </a:endParaRPr>
                    </a:p>
                  </a:txBody>
                  <a:tcPr marL="68580" marR="68580" marT="0" marB="0"/>
                </a:tc>
                <a:extLst>
                  <a:ext uri="{0D108BD9-81ED-4DB2-BD59-A6C34878D82A}">
                    <a16:rowId xmlns="" xmlns:a16="http://schemas.microsoft.com/office/drawing/2014/main" val="10005"/>
                  </a:ext>
                </a:extLst>
              </a:tr>
              <a:tr h="458233">
                <a:tc>
                  <a:txBody>
                    <a:bodyPr/>
                    <a:lstStyle/>
                    <a:p>
                      <a:pPr marL="0" marR="0">
                        <a:spcBef>
                          <a:spcPts val="1000"/>
                        </a:spcBef>
                        <a:spcAft>
                          <a:spcPts val="0"/>
                        </a:spcAft>
                      </a:pPr>
                      <a:r>
                        <a:rPr lang="ru-RU" sz="2400" dirty="0" smtClean="0">
                          <a:effectLst/>
                        </a:rPr>
                        <a:t>Литва </a:t>
                      </a:r>
                      <a:endParaRPr lang="en-GB" sz="2400" dirty="0">
                        <a:solidFill>
                          <a:srgbClr val="000000"/>
                        </a:solidFill>
                        <a:effectLst/>
                        <a:latin typeface="Times New Roman" charset="0"/>
                        <a:ea typeface="Times New Roman" charset="0"/>
                      </a:endParaRPr>
                    </a:p>
                  </a:txBody>
                  <a:tcPr marL="68580" marR="68580" marT="0" marB="0"/>
                </a:tc>
                <a:tc>
                  <a:txBody>
                    <a:bodyPr/>
                    <a:lstStyle/>
                    <a:p>
                      <a:pPr marL="0" marR="0" algn="ctr">
                        <a:spcBef>
                          <a:spcPts val="0"/>
                        </a:spcBef>
                        <a:spcAft>
                          <a:spcPts val="0"/>
                        </a:spcAft>
                      </a:pPr>
                      <a:r>
                        <a:rPr lang="pl-PL" sz="2400">
                          <a:effectLst/>
                        </a:rPr>
                        <a:t>2004-2012</a:t>
                      </a:r>
                      <a:endParaRPr lang="en-GB" sz="2400">
                        <a:solidFill>
                          <a:srgbClr val="000000"/>
                        </a:solidFill>
                        <a:effectLst/>
                        <a:latin typeface="Times New Roman" charset="0"/>
                        <a:ea typeface="Times New Roman" charset="0"/>
                      </a:endParaRPr>
                    </a:p>
                  </a:txBody>
                  <a:tcPr marL="68580" marR="68580" marT="0" marB="0"/>
                </a:tc>
                <a:tc>
                  <a:txBody>
                    <a:bodyPr/>
                    <a:lstStyle/>
                    <a:p>
                      <a:pPr marL="0" marR="0" algn="ctr">
                        <a:spcBef>
                          <a:spcPts val="1000"/>
                        </a:spcBef>
                        <a:spcAft>
                          <a:spcPts val="0"/>
                        </a:spcAft>
                      </a:pPr>
                      <a:r>
                        <a:rPr lang="pl-PL" sz="2400" dirty="0">
                          <a:effectLst/>
                        </a:rPr>
                        <a:t>5,0</a:t>
                      </a:r>
                      <a:endParaRPr lang="en-GB" sz="2400" dirty="0">
                        <a:solidFill>
                          <a:srgbClr val="000000"/>
                        </a:solidFill>
                        <a:effectLst/>
                        <a:latin typeface="Times New Roman" charset="0"/>
                        <a:ea typeface="Times New Roman" charset="0"/>
                      </a:endParaRPr>
                    </a:p>
                  </a:txBody>
                  <a:tcPr marL="68580" marR="68580" marT="0" marB="0"/>
                </a:tc>
                <a:extLst>
                  <a:ext uri="{0D108BD9-81ED-4DB2-BD59-A6C34878D82A}">
                    <a16:rowId xmlns="" xmlns:a16="http://schemas.microsoft.com/office/drawing/2014/main" val="10006"/>
                  </a:ext>
                </a:extLst>
              </a:tr>
              <a:tr h="458233">
                <a:tc>
                  <a:txBody>
                    <a:bodyPr/>
                    <a:lstStyle/>
                    <a:p>
                      <a:pPr marL="0" marR="0">
                        <a:spcBef>
                          <a:spcPts val="1000"/>
                        </a:spcBef>
                        <a:spcAft>
                          <a:spcPts val="0"/>
                        </a:spcAft>
                      </a:pPr>
                      <a:r>
                        <a:rPr lang="ru-RU" sz="2400" dirty="0" smtClean="0">
                          <a:effectLst/>
                        </a:rPr>
                        <a:t>Латвия </a:t>
                      </a:r>
                      <a:endParaRPr lang="en-GB" sz="2400" dirty="0">
                        <a:solidFill>
                          <a:srgbClr val="000000"/>
                        </a:solidFill>
                        <a:effectLst/>
                        <a:latin typeface="Times New Roman" charset="0"/>
                        <a:ea typeface="Times New Roman" charset="0"/>
                      </a:endParaRPr>
                    </a:p>
                  </a:txBody>
                  <a:tcPr marL="68580" marR="68580" marT="0" marB="0"/>
                </a:tc>
                <a:tc>
                  <a:txBody>
                    <a:bodyPr/>
                    <a:lstStyle/>
                    <a:p>
                      <a:pPr marL="0" marR="0" algn="ctr">
                        <a:spcBef>
                          <a:spcPts val="0"/>
                        </a:spcBef>
                        <a:spcAft>
                          <a:spcPts val="0"/>
                        </a:spcAft>
                      </a:pPr>
                      <a:r>
                        <a:rPr lang="pl-PL" sz="2400">
                          <a:effectLst/>
                        </a:rPr>
                        <a:t>2001-2012</a:t>
                      </a:r>
                      <a:endParaRPr lang="en-GB" sz="2400">
                        <a:solidFill>
                          <a:srgbClr val="000000"/>
                        </a:solidFill>
                        <a:effectLst/>
                        <a:latin typeface="Times New Roman" charset="0"/>
                        <a:ea typeface="Times New Roman" charset="0"/>
                      </a:endParaRPr>
                    </a:p>
                  </a:txBody>
                  <a:tcPr marL="68580" marR="68580" marT="0" marB="0"/>
                </a:tc>
                <a:tc>
                  <a:txBody>
                    <a:bodyPr/>
                    <a:lstStyle/>
                    <a:p>
                      <a:pPr marL="0" marR="0" algn="ctr">
                        <a:spcBef>
                          <a:spcPts val="1000"/>
                        </a:spcBef>
                        <a:spcAft>
                          <a:spcPts val="0"/>
                        </a:spcAft>
                      </a:pPr>
                      <a:r>
                        <a:rPr lang="pl-PL" sz="2400" dirty="0">
                          <a:effectLst/>
                        </a:rPr>
                        <a:t>4,9</a:t>
                      </a:r>
                      <a:endParaRPr lang="en-GB" sz="2400" dirty="0">
                        <a:solidFill>
                          <a:srgbClr val="000000"/>
                        </a:solidFill>
                        <a:effectLst/>
                        <a:latin typeface="Times New Roman" charset="0"/>
                        <a:ea typeface="Times New Roman" charset="0"/>
                      </a:endParaRPr>
                    </a:p>
                  </a:txBody>
                  <a:tcPr marL="68580" marR="68580" marT="0" marB="0"/>
                </a:tc>
                <a:extLst>
                  <a:ext uri="{0D108BD9-81ED-4DB2-BD59-A6C34878D82A}">
                    <a16:rowId xmlns="" xmlns:a16="http://schemas.microsoft.com/office/drawing/2014/main" val="10007"/>
                  </a:ext>
                </a:extLst>
              </a:tr>
              <a:tr h="458233">
                <a:tc>
                  <a:txBody>
                    <a:bodyPr/>
                    <a:lstStyle/>
                    <a:p>
                      <a:pPr marL="0" marR="0">
                        <a:spcBef>
                          <a:spcPts val="1000"/>
                        </a:spcBef>
                        <a:spcAft>
                          <a:spcPts val="0"/>
                        </a:spcAft>
                      </a:pPr>
                      <a:r>
                        <a:rPr lang="ru-RU" sz="2400" dirty="0" smtClean="0">
                          <a:effectLst/>
                        </a:rPr>
                        <a:t>Румыния </a:t>
                      </a:r>
                      <a:endParaRPr lang="en-GB" sz="2400" dirty="0">
                        <a:solidFill>
                          <a:srgbClr val="000000"/>
                        </a:solidFill>
                        <a:effectLst/>
                        <a:latin typeface="Times New Roman" charset="0"/>
                        <a:ea typeface="Times New Roman" charset="0"/>
                      </a:endParaRPr>
                    </a:p>
                  </a:txBody>
                  <a:tcPr marL="68580" marR="68580" marT="0" marB="0"/>
                </a:tc>
                <a:tc>
                  <a:txBody>
                    <a:bodyPr/>
                    <a:lstStyle/>
                    <a:p>
                      <a:pPr marL="0" marR="0" algn="ctr">
                        <a:spcBef>
                          <a:spcPts val="0"/>
                        </a:spcBef>
                        <a:spcAft>
                          <a:spcPts val="0"/>
                        </a:spcAft>
                      </a:pPr>
                      <a:r>
                        <a:rPr lang="pl-PL" sz="2400">
                          <a:effectLst/>
                        </a:rPr>
                        <a:t>2008-2012</a:t>
                      </a:r>
                      <a:endParaRPr lang="en-GB" sz="2400">
                        <a:solidFill>
                          <a:srgbClr val="000000"/>
                        </a:solidFill>
                        <a:effectLst/>
                        <a:latin typeface="Times New Roman" charset="0"/>
                        <a:ea typeface="Times New Roman" charset="0"/>
                      </a:endParaRPr>
                    </a:p>
                  </a:txBody>
                  <a:tcPr marL="68580" marR="68580" marT="0" marB="0"/>
                </a:tc>
                <a:tc>
                  <a:txBody>
                    <a:bodyPr/>
                    <a:lstStyle/>
                    <a:p>
                      <a:pPr marL="0" marR="0" algn="ctr">
                        <a:spcBef>
                          <a:spcPts val="1000"/>
                        </a:spcBef>
                        <a:spcAft>
                          <a:spcPts val="0"/>
                        </a:spcAft>
                      </a:pPr>
                      <a:r>
                        <a:rPr lang="pl-PL" sz="2400" dirty="0">
                          <a:effectLst/>
                        </a:rPr>
                        <a:t>1,6</a:t>
                      </a:r>
                      <a:endParaRPr lang="en-GB" sz="2400" dirty="0">
                        <a:solidFill>
                          <a:srgbClr val="000000"/>
                        </a:solidFill>
                        <a:effectLst/>
                        <a:latin typeface="Times New Roman" charset="0"/>
                        <a:ea typeface="Times New Roman" charset="0"/>
                      </a:endParaRPr>
                    </a:p>
                  </a:txBody>
                  <a:tcPr marL="68580" marR="68580" marT="0" marB="0"/>
                </a:tc>
                <a:extLst>
                  <a:ext uri="{0D108BD9-81ED-4DB2-BD59-A6C34878D82A}">
                    <a16:rowId xmlns="" xmlns:a16="http://schemas.microsoft.com/office/drawing/2014/main" val="10008"/>
                  </a:ext>
                </a:extLst>
              </a:tr>
            </a:tbl>
          </a:graphicData>
        </a:graphic>
      </p:graphicFrame>
    </p:spTree>
    <p:extLst>
      <p:ext uri="{BB962C8B-B14F-4D97-AF65-F5344CB8AC3E}">
        <p14:creationId xmlns:p14="http://schemas.microsoft.com/office/powerpoint/2010/main" val="490615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ru-RU" sz="3600" dirty="0" smtClean="0"/>
              <a:t>Источники финансирования издержек переходного периода по странам </a:t>
            </a:r>
            <a:r>
              <a:rPr lang="pl-PL" sz="3600" dirty="0" smtClean="0"/>
              <a:t>(% </a:t>
            </a:r>
            <a:r>
              <a:rPr lang="ru-RU" sz="3600" dirty="0" smtClean="0"/>
              <a:t>ВВП</a:t>
            </a:r>
            <a:r>
              <a:rPr lang="pl-PL" sz="3600" dirty="0" smtClean="0"/>
              <a:t>)</a:t>
            </a:r>
            <a:endParaRPr lang="pl-PL" sz="3600" dirty="0"/>
          </a:p>
        </p:txBody>
      </p:sp>
      <p:graphicFrame>
        <p:nvGraphicFramePr>
          <p:cNvPr id="4" name="Obiekt 3"/>
          <p:cNvGraphicFramePr>
            <a:graphicFrameLocks noChangeAspect="1"/>
          </p:cNvGraphicFramePr>
          <p:nvPr>
            <p:extLst/>
          </p:nvPr>
        </p:nvGraphicFramePr>
        <p:xfrm>
          <a:off x="2018024" y="1460500"/>
          <a:ext cx="7750384" cy="5200474"/>
        </p:xfrm>
        <a:graphic>
          <a:graphicData uri="http://schemas.openxmlformats.org/presentationml/2006/ole">
            <mc:AlternateContent xmlns:mc="http://schemas.openxmlformats.org/markup-compatibility/2006">
              <mc:Choice xmlns:v="urn:schemas-microsoft-com:vml" Requires="v">
                <p:oleObj spid="_x0000_s19532" name="Dokument" r:id="rId4" imgW="5867400" imgH="3937000" progId="Word.Document.12">
                  <p:embed/>
                </p:oleObj>
              </mc:Choice>
              <mc:Fallback>
                <p:oleObj name="Dokument" r:id="rId4" imgW="5867400" imgH="3937000" progId="Word.Document.12">
                  <p:embed/>
                  <p:pic>
                    <p:nvPicPr>
                      <p:cNvPr id="0" name=""/>
                      <p:cNvPicPr/>
                      <p:nvPr/>
                    </p:nvPicPr>
                    <p:blipFill>
                      <a:blip r:embed="rId5"/>
                      <a:stretch>
                        <a:fillRect/>
                      </a:stretch>
                    </p:blipFill>
                    <p:spPr>
                      <a:xfrm>
                        <a:off x="2018024" y="1460500"/>
                        <a:ext cx="7750384" cy="5200474"/>
                      </a:xfrm>
                      <a:prstGeom prst="rect">
                        <a:avLst/>
                      </a:prstGeom>
                    </p:spPr>
                  </p:pic>
                </p:oleObj>
              </mc:Fallback>
            </mc:AlternateContent>
          </a:graphicData>
        </a:graphic>
      </p:graphicFrame>
      <p:sp>
        <p:nvSpPr>
          <p:cNvPr id="5" name="Prostokąt 4"/>
          <p:cNvSpPr/>
          <p:nvPr/>
        </p:nvSpPr>
        <p:spPr>
          <a:xfrm>
            <a:off x="1539776" y="6534834"/>
            <a:ext cx="9128224" cy="338554"/>
          </a:xfrm>
          <a:prstGeom prst="rect">
            <a:avLst/>
          </a:prstGeom>
        </p:spPr>
        <p:txBody>
          <a:bodyPr wrap="square">
            <a:spAutoFit/>
          </a:bodyPr>
          <a:lstStyle/>
          <a:p>
            <a:r>
              <a:rPr lang="ru-RU" sz="1600" i="1" dirty="0" smtClean="0"/>
              <a:t>Источник</a:t>
            </a:r>
            <a:r>
              <a:rPr lang="en-GB" sz="1600" i="1" dirty="0" smtClean="0"/>
              <a:t>: </a:t>
            </a:r>
            <a:r>
              <a:rPr lang="pl-PL" sz="1600" dirty="0"/>
              <a:t>Bielawska, Chłoń-</a:t>
            </a:r>
            <a:r>
              <a:rPr lang="pl-PL" sz="1600" dirty="0" err="1"/>
              <a:t>Domińczak</a:t>
            </a:r>
            <a:r>
              <a:rPr lang="pl-PL" sz="1600" dirty="0"/>
              <a:t> and Stańko (2016)</a:t>
            </a:r>
          </a:p>
        </p:txBody>
      </p:sp>
      <p:sp>
        <p:nvSpPr>
          <p:cNvPr id="6" name="PoleTekstowe 5"/>
          <p:cNvSpPr txBox="1"/>
          <p:nvPr/>
        </p:nvSpPr>
        <p:spPr>
          <a:xfrm>
            <a:off x="1540396" y="6188744"/>
            <a:ext cx="10000815" cy="369332"/>
          </a:xfrm>
          <a:prstGeom prst="rect">
            <a:avLst/>
          </a:prstGeom>
          <a:noFill/>
        </p:spPr>
        <p:txBody>
          <a:bodyPr wrap="none" rtlCol="0">
            <a:spAutoFit/>
          </a:bodyPr>
          <a:lstStyle/>
          <a:p>
            <a:r>
              <a:rPr lang="ru-RU" dirty="0"/>
              <a:t>Синий цвет</a:t>
            </a:r>
            <a:r>
              <a:rPr lang="pl-PL" dirty="0"/>
              <a:t>: </a:t>
            </a:r>
            <a:r>
              <a:rPr lang="ru-RU" dirty="0"/>
              <a:t>пенсионные накопления</a:t>
            </a:r>
            <a:r>
              <a:rPr lang="pl-PL" dirty="0"/>
              <a:t>, </a:t>
            </a:r>
            <a:r>
              <a:rPr lang="ru-RU" dirty="0"/>
              <a:t>сине-голубой</a:t>
            </a:r>
            <a:r>
              <a:rPr lang="pl-PL" dirty="0"/>
              <a:t>: </a:t>
            </a:r>
            <a:r>
              <a:rPr lang="ru-RU" dirty="0"/>
              <a:t>налоги</a:t>
            </a:r>
            <a:r>
              <a:rPr lang="pl-PL" dirty="0"/>
              <a:t>, </a:t>
            </a:r>
            <a:r>
              <a:rPr lang="ru-RU" dirty="0"/>
              <a:t>голубой</a:t>
            </a:r>
            <a:r>
              <a:rPr lang="pl-PL" dirty="0"/>
              <a:t>: </a:t>
            </a:r>
            <a:r>
              <a:rPr lang="ru-RU" dirty="0"/>
              <a:t>общий государственный долг</a:t>
            </a:r>
            <a:endParaRPr lang="pl-PL" dirty="0"/>
          </a:p>
        </p:txBody>
      </p:sp>
      <p:sp>
        <p:nvSpPr>
          <p:cNvPr id="7" name="PoleTekstowe 6"/>
          <p:cNvSpPr txBox="1"/>
          <p:nvPr/>
        </p:nvSpPr>
        <p:spPr>
          <a:xfrm>
            <a:off x="3287688" y="1460500"/>
            <a:ext cx="1088503" cy="369332"/>
          </a:xfrm>
          <a:prstGeom prst="rect">
            <a:avLst/>
          </a:prstGeom>
          <a:solidFill>
            <a:schemeClr val="bg1"/>
          </a:solidFill>
        </p:spPr>
        <p:txBody>
          <a:bodyPr wrap="none" rtlCol="0">
            <a:spAutoFit/>
          </a:bodyPr>
          <a:lstStyle/>
          <a:p>
            <a:r>
              <a:rPr lang="ru-RU" dirty="0" smtClean="0"/>
              <a:t>Болгария</a:t>
            </a:r>
            <a:endParaRPr lang="pl-PL" dirty="0"/>
          </a:p>
        </p:txBody>
      </p:sp>
      <p:sp>
        <p:nvSpPr>
          <p:cNvPr id="8" name="PoleTekstowe 7"/>
          <p:cNvSpPr txBox="1"/>
          <p:nvPr/>
        </p:nvSpPr>
        <p:spPr>
          <a:xfrm>
            <a:off x="7104112" y="1476891"/>
            <a:ext cx="975588" cy="369332"/>
          </a:xfrm>
          <a:prstGeom prst="rect">
            <a:avLst/>
          </a:prstGeom>
          <a:solidFill>
            <a:schemeClr val="bg1"/>
          </a:solidFill>
        </p:spPr>
        <p:txBody>
          <a:bodyPr wrap="none" rtlCol="0">
            <a:spAutoFit/>
          </a:bodyPr>
          <a:lstStyle/>
          <a:p>
            <a:r>
              <a:rPr lang="ru-RU" dirty="0" smtClean="0"/>
              <a:t>Эстония</a:t>
            </a:r>
            <a:endParaRPr lang="pl-PL" dirty="0"/>
          </a:p>
        </p:txBody>
      </p:sp>
      <p:sp>
        <p:nvSpPr>
          <p:cNvPr id="9" name="PoleTekstowe 8"/>
          <p:cNvSpPr txBox="1"/>
          <p:nvPr/>
        </p:nvSpPr>
        <p:spPr>
          <a:xfrm>
            <a:off x="3306391" y="3976043"/>
            <a:ext cx="870046" cy="369332"/>
          </a:xfrm>
          <a:prstGeom prst="rect">
            <a:avLst/>
          </a:prstGeom>
          <a:solidFill>
            <a:schemeClr val="bg1"/>
          </a:solidFill>
        </p:spPr>
        <p:txBody>
          <a:bodyPr wrap="none" rtlCol="0">
            <a:spAutoFit/>
          </a:bodyPr>
          <a:lstStyle/>
          <a:p>
            <a:r>
              <a:rPr lang="ru-RU" dirty="0" smtClean="0"/>
              <a:t>Латвия</a:t>
            </a:r>
            <a:endParaRPr lang="pl-PL" dirty="0"/>
          </a:p>
        </p:txBody>
      </p:sp>
      <p:sp>
        <p:nvSpPr>
          <p:cNvPr id="10" name="PoleTekstowe 9"/>
          <p:cNvSpPr txBox="1"/>
          <p:nvPr/>
        </p:nvSpPr>
        <p:spPr>
          <a:xfrm>
            <a:off x="7122244" y="3978920"/>
            <a:ext cx="761747" cy="369332"/>
          </a:xfrm>
          <a:prstGeom prst="rect">
            <a:avLst/>
          </a:prstGeom>
          <a:solidFill>
            <a:schemeClr val="bg1"/>
          </a:solidFill>
        </p:spPr>
        <p:txBody>
          <a:bodyPr wrap="none" rtlCol="0">
            <a:spAutoFit/>
          </a:bodyPr>
          <a:lstStyle/>
          <a:p>
            <a:r>
              <a:rPr lang="ru-RU" dirty="0" smtClean="0"/>
              <a:t>Литва</a:t>
            </a:r>
            <a:endParaRPr lang="pl-PL" dirty="0"/>
          </a:p>
        </p:txBody>
      </p:sp>
    </p:spTree>
    <p:extLst>
      <p:ext uri="{BB962C8B-B14F-4D97-AF65-F5344CB8AC3E}">
        <p14:creationId xmlns:p14="http://schemas.microsoft.com/office/powerpoint/2010/main" val="1753537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ru-RU" sz="3200" dirty="0"/>
              <a:t>Источники финансирования издержек переходного периода по странам </a:t>
            </a:r>
            <a:r>
              <a:rPr lang="pl-PL" sz="3200" dirty="0"/>
              <a:t>(% </a:t>
            </a:r>
            <a:r>
              <a:rPr lang="ru-RU" sz="3200" dirty="0"/>
              <a:t>ВВП</a:t>
            </a:r>
            <a:r>
              <a:rPr lang="pl-PL" sz="3200" dirty="0"/>
              <a:t>)</a:t>
            </a:r>
          </a:p>
        </p:txBody>
      </p:sp>
      <p:graphicFrame>
        <p:nvGraphicFramePr>
          <p:cNvPr id="5" name="Obiekt 4"/>
          <p:cNvGraphicFramePr>
            <a:graphicFrameLocks noChangeAspect="1"/>
          </p:cNvGraphicFramePr>
          <p:nvPr>
            <p:extLst>
              <p:ext uri="{D42A27DB-BD31-4B8C-83A1-F6EECF244321}">
                <p14:modId xmlns:p14="http://schemas.microsoft.com/office/powerpoint/2010/main" val="131906642"/>
              </p:ext>
            </p:extLst>
          </p:nvPr>
        </p:nvGraphicFramePr>
        <p:xfrm>
          <a:off x="1775520" y="1388151"/>
          <a:ext cx="7704856" cy="5169925"/>
        </p:xfrm>
        <a:graphic>
          <a:graphicData uri="http://schemas.openxmlformats.org/presentationml/2006/ole">
            <mc:AlternateContent xmlns:mc="http://schemas.openxmlformats.org/markup-compatibility/2006">
              <mc:Choice xmlns:v="urn:schemas-microsoft-com:vml" Requires="v">
                <p:oleObj spid="_x0000_s20557" name="Dokument" r:id="rId4" imgW="5867400" imgH="3937000" progId="Word.Document.12">
                  <p:embed/>
                </p:oleObj>
              </mc:Choice>
              <mc:Fallback>
                <p:oleObj name="Dokument" r:id="rId4" imgW="5867400" imgH="3937000" progId="Word.Document.12">
                  <p:embed/>
                  <p:pic>
                    <p:nvPicPr>
                      <p:cNvPr id="0" name=""/>
                      <p:cNvPicPr/>
                      <p:nvPr/>
                    </p:nvPicPr>
                    <p:blipFill>
                      <a:blip r:embed="rId5"/>
                      <a:stretch>
                        <a:fillRect/>
                      </a:stretch>
                    </p:blipFill>
                    <p:spPr>
                      <a:xfrm>
                        <a:off x="1775520" y="1388151"/>
                        <a:ext cx="7704856" cy="5169925"/>
                      </a:xfrm>
                      <a:prstGeom prst="rect">
                        <a:avLst/>
                      </a:prstGeom>
                    </p:spPr>
                  </p:pic>
                </p:oleObj>
              </mc:Fallback>
            </mc:AlternateContent>
          </a:graphicData>
        </a:graphic>
      </p:graphicFrame>
      <p:sp>
        <p:nvSpPr>
          <p:cNvPr id="6" name="Prostokąt 5"/>
          <p:cNvSpPr/>
          <p:nvPr/>
        </p:nvSpPr>
        <p:spPr>
          <a:xfrm>
            <a:off x="1539776" y="6534834"/>
            <a:ext cx="9128224" cy="338554"/>
          </a:xfrm>
          <a:prstGeom prst="rect">
            <a:avLst/>
          </a:prstGeom>
        </p:spPr>
        <p:txBody>
          <a:bodyPr wrap="square">
            <a:spAutoFit/>
          </a:bodyPr>
          <a:lstStyle/>
          <a:p>
            <a:r>
              <a:rPr lang="ru-RU" sz="1600" i="1" dirty="0" smtClean="0"/>
              <a:t>Источник</a:t>
            </a:r>
            <a:r>
              <a:rPr lang="en-GB" sz="1600" i="1" dirty="0" smtClean="0"/>
              <a:t>: </a:t>
            </a:r>
            <a:r>
              <a:rPr lang="pl-PL" sz="1600" dirty="0"/>
              <a:t>Bielawska, Chłoń-</a:t>
            </a:r>
            <a:r>
              <a:rPr lang="pl-PL" sz="1600" dirty="0" err="1"/>
              <a:t>Domińczak</a:t>
            </a:r>
            <a:r>
              <a:rPr lang="pl-PL" sz="1600" dirty="0"/>
              <a:t> and Stańko (2016)</a:t>
            </a:r>
          </a:p>
        </p:txBody>
      </p:sp>
      <p:sp>
        <p:nvSpPr>
          <p:cNvPr id="7" name="PoleTekstowe 6"/>
          <p:cNvSpPr txBox="1"/>
          <p:nvPr/>
        </p:nvSpPr>
        <p:spPr>
          <a:xfrm>
            <a:off x="3143672" y="1417638"/>
            <a:ext cx="984565" cy="369332"/>
          </a:xfrm>
          <a:prstGeom prst="rect">
            <a:avLst/>
          </a:prstGeom>
          <a:solidFill>
            <a:schemeClr val="bg1"/>
          </a:solidFill>
        </p:spPr>
        <p:txBody>
          <a:bodyPr wrap="none" rtlCol="0">
            <a:spAutoFit/>
          </a:bodyPr>
          <a:lstStyle/>
          <a:p>
            <a:r>
              <a:rPr lang="ru-RU" dirty="0" smtClean="0"/>
              <a:t>Венгрия</a:t>
            </a:r>
            <a:endParaRPr lang="pl-PL" dirty="0"/>
          </a:p>
        </p:txBody>
      </p:sp>
      <p:sp>
        <p:nvSpPr>
          <p:cNvPr id="8" name="PoleTekstowe 7"/>
          <p:cNvSpPr txBox="1"/>
          <p:nvPr/>
        </p:nvSpPr>
        <p:spPr>
          <a:xfrm>
            <a:off x="6888088" y="1388151"/>
            <a:ext cx="951414" cy="369332"/>
          </a:xfrm>
          <a:prstGeom prst="rect">
            <a:avLst/>
          </a:prstGeom>
          <a:solidFill>
            <a:schemeClr val="bg1"/>
          </a:solidFill>
        </p:spPr>
        <p:txBody>
          <a:bodyPr wrap="none" rtlCol="0">
            <a:spAutoFit/>
          </a:bodyPr>
          <a:lstStyle/>
          <a:p>
            <a:r>
              <a:rPr lang="ru-RU" dirty="0" smtClean="0"/>
              <a:t>Польша</a:t>
            </a:r>
            <a:endParaRPr lang="pl-PL" dirty="0"/>
          </a:p>
        </p:txBody>
      </p:sp>
      <p:sp>
        <p:nvSpPr>
          <p:cNvPr id="9" name="PoleTekstowe 8"/>
          <p:cNvSpPr txBox="1"/>
          <p:nvPr/>
        </p:nvSpPr>
        <p:spPr>
          <a:xfrm>
            <a:off x="3173253" y="3961493"/>
            <a:ext cx="1072858" cy="369332"/>
          </a:xfrm>
          <a:prstGeom prst="rect">
            <a:avLst/>
          </a:prstGeom>
          <a:solidFill>
            <a:schemeClr val="bg1"/>
          </a:solidFill>
        </p:spPr>
        <p:txBody>
          <a:bodyPr wrap="none" rtlCol="0">
            <a:spAutoFit/>
          </a:bodyPr>
          <a:lstStyle/>
          <a:p>
            <a:r>
              <a:rPr lang="ru-RU" dirty="0" smtClean="0"/>
              <a:t>Румыния</a:t>
            </a:r>
            <a:endParaRPr lang="pl-PL" dirty="0"/>
          </a:p>
        </p:txBody>
      </p:sp>
      <p:sp>
        <p:nvSpPr>
          <p:cNvPr id="10" name="PoleTekstowe 9"/>
          <p:cNvSpPr txBox="1"/>
          <p:nvPr/>
        </p:nvSpPr>
        <p:spPr>
          <a:xfrm>
            <a:off x="6888088" y="3923764"/>
            <a:ext cx="1109599" cy="369332"/>
          </a:xfrm>
          <a:prstGeom prst="rect">
            <a:avLst/>
          </a:prstGeom>
          <a:solidFill>
            <a:schemeClr val="bg1"/>
          </a:solidFill>
        </p:spPr>
        <p:txBody>
          <a:bodyPr wrap="none" rtlCol="0">
            <a:spAutoFit/>
          </a:bodyPr>
          <a:lstStyle/>
          <a:p>
            <a:r>
              <a:rPr lang="ru-RU" dirty="0" smtClean="0"/>
              <a:t>Словакия</a:t>
            </a:r>
            <a:endParaRPr lang="pl-PL" dirty="0"/>
          </a:p>
        </p:txBody>
      </p:sp>
      <p:sp>
        <p:nvSpPr>
          <p:cNvPr id="11" name="PoleTekstowe 10"/>
          <p:cNvSpPr txBox="1"/>
          <p:nvPr/>
        </p:nvSpPr>
        <p:spPr>
          <a:xfrm>
            <a:off x="1540396" y="6188744"/>
            <a:ext cx="10313977" cy="369332"/>
          </a:xfrm>
          <a:prstGeom prst="rect">
            <a:avLst/>
          </a:prstGeom>
          <a:noFill/>
        </p:spPr>
        <p:txBody>
          <a:bodyPr wrap="none" rtlCol="0">
            <a:spAutoFit/>
          </a:bodyPr>
          <a:lstStyle/>
          <a:p>
            <a:r>
              <a:rPr lang="ru-RU" dirty="0" smtClean="0"/>
              <a:t>Синий цвет</a:t>
            </a:r>
            <a:r>
              <a:rPr lang="pl-PL" dirty="0" smtClean="0"/>
              <a:t>: </a:t>
            </a:r>
            <a:r>
              <a:rPr lang="ru-RU" dirty="0" smtClean="0"/>
              <a:t>пенсионные накопления</a:t>
            </a:r>
            <a:r>
              <a:rPr lang="pl-PL" dirty="0" smtClean="0"/>
              <a:t>, </a:t>
            </a:r>
            <a:r>
              <a:rPr lang="ru-RU" dirty="0" smtClean="0"/>
              <a:t>сине-голубой</a:t>
            </a:r>
            <a:r>
              <a:rPr lang="pl-PL" dirty="0" smtClean="0"/>
              <a:t>: </a:t>
            </a:r>
            <a:r>
              <a:rPr lang="ru-RU" dirty="0" smtClean="0"/>
              <a:t>налоги</a:t>
            </a:r>
            <a:r>
              <a:rPr lang="pl-PL" dirty="0" smtClean="0"/>
              <a:t>, </a:t>
            </a:r>
            <a:r>
              <a:rPr lang="ru-RU" dirty="0" smtClean="0"/>
              <a:t>голубой</a:t>
            </a:r>
            <a:r>
              <a:rPr lang="pl-PL" dirty="0" smtClean="0"/>
              <a:t>: </a:t>
            </a:r>
            <a:r>
              <a:rPr lang="ru-RU" dirty="0" smtClean="0"/>
              <a:t>общий государственный долг</a:t>
            </a:r>
            <a:endParaRPr lang="pl-PL" dirty="0"/>
          </a:p>
        </p:txBody>
      </p:sp>
    </p:spTree>
    <p:extLst>
      <p:ext uri="{BB962C8B-B14F-4D97-AF65-F5344CB8AC3E}">
        <p14:creationId xmlns:p14="http://schemas.microsoft.com/office/powerpoint/2010/main" val="1780674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ru-RU" sz="4000" dirty="0" smtClean="0"/>
              <a:t>Общий объем издержек переходного периода по источникам финансирования</a:t>
            </a:r>
            <a:endParaRPr lang="pl-PL" sz="4000" dirty="0"/>
          </a:p>
        </p:txBody>
      </p:sp>
      <p:graphicFrame>
        <p:nvGraphicFramePr>
          <p:cNvPr id="4" name="Wykres 3"/>
          <p:cNvGraphicFramePr/>
          <p:nvPr>
            <p:extLst>
              <p:ext uri="{D42A27DB-BD31-4B8C-83A1-F6EECF244321}">
                <p14:modId xmlns:p14="http://schemas.microsoft.com/office/powerpoint/2010/main" val="2952284708"/>
              </p:ext>
            </p:extLst>
          </p:nvPr>
        </p:nvGraphicFramePr>
        <p:xfrm>
          <a:off x="1703512" y="1484784"/>
          <a:ext cx="8208912" cy="4968552"/>
        </p:xfrm>
        <a:graphic>
          <a:graphicData uri="http://schemas.openxmlformats.org/drawingml/2006/chart">
            <c:chart xmlns:c="http://schemas.openxmlformats.org/drawingml/2006/chart" xmlns:r="http://schemas.openxmlformats.org/officeDocument/2006/relationships" r:id="rId2"/>
          </a:graphicData>
        </a:graphic>
      </p:graphicFrame>
      <p:sp>
        <p:nvSpPr>
          <p:cNvPr id="6" name="Prostokąt 5"/>
          <p:cNvSpPr/>
          <p:nvPr/>
        </p:nvSpPr>
        <p:spPr>
          <a:xfrm>
            <a:off x="1539776" y="6534834"/>
            <a:ext cx="9128224" cy="338554"/>
          </a:xfrm>
          <a:prstGeom prst="rect">
            <a:avLst/>
          </a:prstGeom>
        </p:spPr>
        <p:txBody>
          <a:bodyPr wrap="square">
            <a:spAutoFit/>
          </a:bodyPr>
          <a:lstStyle/>
          <a:p>
            <a:r>
              <a:rPr lang="ru-RU" sz="1600" i="1" dirty="0" smtClean="0"/>
              <a:t>Источник</a:t>
            </a:r>
            <a:r>
              <a:rPr lang="en-GB" sz="1600" i="1" dirty="0" smtClean="0"/>
              <a:t>: </a:t>
            </a:r>
            <a:r>
              <a:rPr lang="pl-PL" sz="1600" dirty="0"/>
              <a:t>Bielawska, Chłoń-</a:t>
            </a:r>
            <a:r>
              <a:rPr lang="pl-PL" sz="1600" dirty="0" err="1"/>
              <a:t>Domińczak</a:t>
            </a:r>
            <a:r>
              <a:rPr lang="pl-PL" sz="1600" dirty="0"/>
              <a:t> and Stańko (2016)</a:t>
            </a:r>
          </a:p>
        </p:txBody>
      </p:sp>
    </p:spTree>
    <p:extLst>
      <p:ext uri="{BB962C8B-B14F-4D97-AF65-F5344CB8AC3E}">
        <p14:creationId xmlns:p14="http://schemas.microsoft.com/office/powerpoint/2010/main" val="466233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ru-RU" dirty="0" smtClean="0"/>
              <a:t>Докризисные проблемы осуществления пенсионной реформы</a:t>
            </a:r>
            <a:endParaRPr lang="en-US" dirty="0"/>
          </a:p>
        </p:txBody>
      </p:sp>
      <p:sp>
        <p:nvSpPr>
          <p:cNvPr id="3" name="Symbol zastępczy zawartości 2"/>
          <p:cNvSpPr>
            <a:spLocks noGrp="1"/>
          </p:cNvSpPr>
          <p:nvPr>
            <p:ph idx="1"/>
          </p:nvPr>
        </p:nvSpPr>
        <p:spPr/>
        <p:txBody>
          <a:bodyPr>
            <a:normAutofit fontScale="92500" lnSpcReduction="20000"/>
          </a:bodyPr>
          <a:lstStyle/>
          <a:p>
            <a:r>
              <a:rPr lang="ru-RU" dirty="0" smtClean="0"/>
              <a:t>Несмотря на первоначальные планы, пенсионные реформы в большинстве стран ЦВЕ финансировались за счет увеличения государственного долга</a:t>
            </a:r>
            <a:endParaRPr lang="en-US" dirty="0"/>
          </a:p>
          <a:p>
            <a:r>
              <a:rPr lang="ru-RU" dirty="0" smtClean="0"/>
              <a:t>В результате часть неявных пенсионных обязательств стали явными</a:t>
            </a:r>
            <a:endParaRPr lang="en-US" dirty="0"/>
          </a:p>
          <a:p>
            <a:r>
              <a:rPr lang="ru-RU" dirty="0" smtClean="0"/>
              <a:t>Правительства не были последовательными в выполнении первоначальной программы реформ в отношении финансирования издержек переходного периода</a:t>
            </a:r>
            <a:endParaRPr lang="en-US" dirty="0"/>
          </a:p>
          <a:p>
            <a:pPr lvl="1"/>
            <a:r>
              <a:rPr lang="ru-RU" dirty="0" smtClean="0"/>
              <a:t>Доходы от приватизации использовались на другие цели</a:t>
            </a:r>
            <a:endParaRPr lang="en-US" dirty="0"/>
          </a:p>
          <a:p>
            <a:pPr lvl="1"/>
            <a:r>
              <a:rPr lang="ru-RU" dirty="0" smtClean="0"/>
              <a:t>Не формировались пенсионные накопления</a:t>
            </a:r>
            <a:r>
              <a:rPr lang="en-US" dirty="0" smtClean="0"/>
              <a:t> (</a:t>
            </a:r>
            <a:r>
              <a:rPr lang="ru-RU" dirty="0" smtClean="0"/>
              <a:t>повышение индексации пенсий</a:t>
            </a:r>
            <a:r>
              <a:rPr lang="en-US" dirty="0" smtClean="0"/>
              <a:t>, </a:t>
            </a:r>
            <a:r>
              <a:rPr lang="ru-RU" dirty="0" smtClean="0"/>
              <a:t>отсрочки повышения пенсионного возраста</a:t>
            </a:r>
            <a:r>
              <a:rPr lang="en-US" dirty="0" smtClean="0"/>
              <a:t>)</a:t>
            </a:r>
            <a:endParaRPr lang="en-US" dirty="0"/>
          </a:p>
          <a:p>
            <a:r>
              <a:rPr lang="ru-RU" dirty="0" smtClean="0"/>
              <a:t>Вступление в ЕС и необходимость выполнять требования Пакта стабильности и роста в сочетании с ростом дефицита госбюджета и государственного долга привели к решениям о свертывании реформ</a:t>
            </a:r>
            <a:endParaRPr lang="en-US" dirty="0"/>
          </a:p>
        </p:txBody>
      </p:sp>
    </p:spTree>
    <p:extLst>
      <p:ext uri="{BB962C8B-B14F-4D97-AF65-F5344CB8AC3E}">
        <p14:creationId xmlns:p14="http://schemas.microsoft.com/office/powerpoint/2010/main" val="1830827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ru-RU" dirty="0" smtClean="0"/>
              <a:t>Финансовый и налогово-бюджетный кризис</a:t>
            </a:r>
            <a:endParaRPr lang="en-US" dirty="0"/>
          </a:p>
        </p:txBody>
      </p:sp>
      <p:sp>
        <p:nvSpPr>
          <p:cNvPr id="3" name="Symbol zastępczy zawartości 2"/>
          <p:cNvSpPr>
            <a:spLocks noGrp="1"/>
          </p:cNvSpPr>
          <p:nvPr>
            <p:ph idx="1"/>
          </p:nvPr>
        </p:nvSpPr>
        <p:spPr/>
        <p:txBody>
          <a:bodyPr>
            <a:normAutofit/>
          </a:bodyPr>
          <a:lstStyle/>
          <a:p>
            <a:r>
              <a:rPr lang="ru-RU" sz="2400" dirty="0" smtClean="0"/>
              <a:t>Увеличение дефицита государственного бюджета и уровня задолженности</a:t>
            </a:r>
            <a:endParaRPr lang="en-US" sz="2400" dirty="0"/>
          </a:p>
          <a:p>
            <a:pPr lvl="1"/>
            <a:r>
              <a:rPr lang="ru-RU" sz="2400" dirty="0" smtClean="0"/>
              <a:t>Сокращение возможностей для финансирования издержек переходного периода</a:t>
            </a:r>
            <a:endParaRPr lang="en-US" sz="2400" dirty="0"/>
          </a:p>
          <a:p>
            <a:pPr lvl="1"/>
            <a:r>
              <a:rPr lang="ru-RU" sz="2400" dirty="0" smtClean="0"/>
              <a:t>Для стран ЕС</a:t>
            </a:r>
            <a:r>
              <a:rPr lang="en-US" sz="2400" dirty="0" smtClean="0"/>
              <a:t>: </a:t>
            </a:r>
            <a:r>
              <a:rPr lang="ru-RU" sz="2400" dirty="0" smtClean="0"/>
              <a:t>процедуры избыточного дефицита</a:t>
            </a:r>
            <a:r>
              <a:rPr lang="en-US" sz="2400" dirty="0" smtClean="0"/>
              <a:t> </a:t>
            </a:r>
            <a:endParaRPr lang="en-US" sz="2400" dirty="0"/>
          </a:p>
          <a:p>
            <a:endParaRPr lang="en-US" sz="2400" dirty="0"/>
          </a:p>
          <a:p>
            <a:r>
              <a:rPr lang="ru-RU" sz="2400" dirty="0" smtClean="0"/>
              <a:t>Отрицательная или низкая доходность и высокие административные издержки</a:t>
            </a:r>
            <a:endParaRPr lang="en-US" sz="2400" dirty="0"/>
          </a:p>
          <a:p>
            <a:pPr lvl="1"/>
            <a:r>
              <a:rPr lang="ru-RU" sz="2400" dirty="0" smtClean="0"/>
              <a:t>Низкий уровень доверия к пенсионным фондам</a:t>
            </a:r>
            <a:endParaRPr lang="en-US" sz="2400" dirty="0"/>
          </a:p>
          <a:p>
            <a:pPr lvl="1"/>
            <a:r>
              <a:rPr lang="ru-RU" sz="2400" dirty="0" smtClean="0"/>
              <a:t>Краткосрочная перспектива оценки</a:t>
            </a:r>
            <a:endParaRPr lang="en-US" sz="2400" dirty="0"/>
          </a:p>
          <a:p>
            <a:endParaRPr lang="en-US" sz="2400" dirty="0"/>
          </a:p>
        </p:txBody>
      </p:sp>
    </p:spTree>
    <p:extLst>
      <p:ext uri="{BB962C8B-B14F-4D97-AF65-F5344CB8AC3E}">
        <p14:creationId xmlns:p14="http://schemas.microsoft.com/office/powerpoint/2010/main" val="610819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ru-RU" sz="3600" dirty="0" smtClean="0"/>
              <a:t>Экономическая и финансовая ситуация в странах ЦВЕ после реализации реформ</a:t>
            </a:r>
            <a:endParaRPr lang="en-US" sz="36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690403903"/>
              </p:ext>
            </p:extLst>
          </p:nvPr>
        </p:nvGraphicFramePr>
        <p:xfrm>
          <a:off x="1981200" y="1600201"/>
          <a:ext cx="7931224" cy="4679060"/>
        </p:xfrm>
        <a:graphic>
          <a:graphicData uri="http://schemas.openxmlformats.org/drawingml/2006/table">
            <a:tbl>
              <a:tblPr firstRow="1" bandRow="1">
                <a:tableStyleId>{5C22544A-7EE6-4342-B048-85BDC9FD1C3A}</a:tableStyleId>
              </a:tblPr>
              <a:tblGrid>
                <a:gridCol w="3322712">
                  <a:extLst>
                    <a:ext uri="{9D8B030D-6E8A-4147-A177-3AD203B41FA5}">
                      <a16:colId xmlns="" xmlns:a16="http://schemas.microsoft.com/office/drawing/2014/main" val="20000"/>
                    </a:ext>
                  </a:extLst>
                </a:gridCol>
                <a:gridCol w="4608512">
                  <a:extLst>
                    <a:ext uri="{9D8B030D-6E8A-4147-A177-3AD203B41FA5}">
                      <a16:colId xmlns="" xmlns:a16="http://schemas.microsoft.com/office/drawing/2014/main" val="20001"/>
                    </a:ext>
                  </a:extLst>
                </a:gridCol>
              </a:tblGrid>
              <a:tr h="455805">
                <a:tc>
                  <a:txBody>
                    <a:bodyPr/>
                    <a:lstStyle/>
                    <a:p>
                      <a:r>
                        <a:rPr lang="ru-RU" dirty="0" smtClean="0"/>
                        <a:t>Характеристики </a:t>
                      </a:r>
                      <a:endParaRPr lang="pl-PL" dirty="0"/>
                    </a:p>
                  </a:txBody>
                  <a:tcPr/>
                </a:tc>
                <a:tc>
                  <a:txBody>
                    <a:bodyPr/>
                    <a:lstStyle/>
                    <a:p>
                      <a:pPr algn="ctr"/>
                      <a:r>
                        <a:rPr lang="ru-RU" dirty="0" smtClean="0"/>
                        <a:t>Страна </a:t>
                      </a:r>
                      <a:endParaRPr lang="pl-PL" dirty="0"/>
                    </a:p>
                  </a:txBody>
                  <a:tcPr/>
                </a:tc>
                <a:extLst>
                  <a:ext uri="{0D108BD9-81ED-4DB2-BD59-A6C34878D82A}">
                    <a16:rowId xmlns="" xmlns:a16="http://schemas.microsoft.com/office/drawing/2014/main" val="10000"/>
                  </a:ext>
                </a:extLst>
              </a:tr>
              <a:tr h="14610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Замедление или спад экономического роста в период после реализации реформ</a:t>
                      </a:r>
                      <a:endParaRPr lang="pl-PL" dirty="0"/>
                    </a:p>
                    <a:p>
                      <a:endParaRPr lang="pl-PL" dirty="0"/>
                    </a:p>
                  </a:txBody>
                  <a:tcPr/>
                </a:tc>
                <a:tc>
                  <a:txBody>
                    <a:bodyPr/>
                    <a:lstStyle/>
                    <a:p>
                      <a:pPr algn="ctr"/>
                      <a:r>
                        <a:rPr lang="ru-RU" dirty="0" smtClean="0"/>
                        <a:t>Польша</a:t>
                      </a:r>
                      <a:r>
                        <a:rPr lang="pl-PL" dirty="0" smtClean="0"/>
                        <a:t> </a:t>
                      </a:r>
                      <a:r>
                        <a:rPr lang="pl-PL" dirty="0"/>
                        <a:t>(2000 – 2001)</a:t>
                      </a:r>
                    </a:p>
                    <a:p>
                      <a:pPr algn="ctr"/>
                      <a:r>
                        <a:rPr lang="ru-RU" dirty="0" smtClean="0"/>
                        <a:t>Румыния</a:t>
                      </a:r>
                      <a:r>
                        <a:rPr lang="pl-PL" dirty="0" smtClean="0"/>
                        <a:t> </a:t>
                      </a:r>
                      <a:r>
                        <a:rPr lang="pl-PL" dirty="0"/>
                        <a:t>(2009 – 2010)</a:t>
                      </a:r>
                    </a:p>
                  </a:txBody>
                  <a:tcPr/>
                </a:tc>
                <a:extLst>
                  <a:ext uri="{0D108BD9-81ED-4DB2-BD59-A6C34878D82A}">
                    <a16:rowId xmlns="" xmlns:a16="http://schemas.microsoft.com/office/drawing/2014/main" val="10001"/>
                  </a:ext>
                </a:extLst>
              </a:tr>
              <a:tr h="786731">
                <a:tc>
                  <a:txBody>
                    <a:bodyPr/>
                    <a:lstStyle/>
                    <a:p>
                      <a:r>
                        <a:rPr lang="ru-RU" dirty="0" smtClean="0"/>
                        <a:t>Дефицит государственных накоплений выше</a:t>
                      </a:r>
                      <a:r>
                        <a:rPr lang="pl-PL" baseline="0" dirty="0" smtClean="0"/>
                        <a:t> </a:t>
                      </a:r>
                      <a:r>
                        <a:rPr lang="pl-PL" dirty="0"/>
                        <a:t>3%</a:t>
                      </a:r>
                      <a:r>
                        <a:rPr lang="pl-PL" baseline="0" dirty="0"/>
                        <a:t> </a:t>
                      </a:r>
                      <a:r>
                        <a:rPr lang="ru-RU" baseline="0" dirty="0" smtClean="0"/>
                        <a:t>ВВП</a:t>
                      </a:r>
                      <a:r>
                        <a:rPr lang="pl-PL" baseline="0" dirty="0" smtClean="0"/>
                        <a:t> </a:t>
                      </a:r>
                      <a:endParaRPr lang="pl-PL" dirty="0"/>
                    </a:p>
                  </a:txBody>
                  <a:tcPr/>
                </a:tc>
                <a:tc>
                  <a:txBody>
                    <a:bodyPr/>
                    <a:lstStyle/>
                    <a:p>
                      <a:pPr algn="ctr"/>
                      <a:r>
                        <a:rPr lang="ru-RU" dirty="0" smtClean="0"/>
                        <a:t>Польша, Венгрия</a:t>
                      </a:r>
                      <a:endParaRPr lang="pl-PL" dirty="0"/>
                    </a:p>
                  </a:txBody>
                  <a:tcPr/>
                </a:tc>
                <a:extLst>
                  <a:ext uri="{0D108BD9-81ED-4DB2-BD59-A6C34878D82A}">
                    <a16:rowId xmlns="" xmlns:a16="http://schemas.microsoft.com/office/drawing/2014/main" val="10002"/>
                  </a:ext>
                </a:extLst>
              </a:tr>
              <a:tr h="786731">
                <a:tc>
                  <a:txBody>
                    <a:bodyPr/>
                    <a:lstStyle/>
                    <a:p>
                      <a:r>
                        <a:rPr lang="ru-RU" dirty="0" smtClean="0"/>
                        <a:t>Дефицит государственных накоплений около </a:t>
                      </a:r>
                      <a:r>
                        <a:rPr lang="pl-PL" dirty="0" smtClean="0"/>
                        <a:t>3</a:t>
                      </a:r>
                      <a:r>
                        <a:rPr lang="pl-PL" dirty="0"/>
                        <a:t>% </a:t>
                      </a:r>
                      <a:r>
                        <a:rPr lang="ru-RU" dirty="0" smtClean="0"/>
                        <a:t>ВВП</a:t>
                      </a:r>
                      <a:endParaRPr lang="pl-PL" dirty="0"/>
                    </a:p>
                  </a:txBody>
                  <a:tcPr/>
                </a:tc>
                <a:tc>
                  <a:txBody>
                    <a:bodyPr/>
                    <a:lstStyle/>
                    <a:p>
                      <a:pPr algn="ctr"/>
                      <a:r>
                        <a:rPr lang="ru-RU" dirty="0" smtClean="0"/>
                        <a:t>Словакия </a:t>
                      </a:r>
                      <a:endParaRPr lang="pl-PL" dirty="0"/>
                    </a:p>
                  </a:txBody>
                  <a:tcPr/>
                </a:tc>
                <a:extLst>
                  <a:ext uri="{0D108BD9-81ED-4DB2-BD59-A6C34878D82A}">
                    <a16:rowId xmlns="" xmlns:a16="http://schemas.microsoft.com/office/drawing/2014/main" val="10003"/>
                  </a:ext>
                </a:extLst>
              </a:tr>
              <a:tr h="786731">
                <a:tc>
                  <a:txBody>
                    <a:bodyPr/>
                    <a:lstStyle/>
                    <a:p>
                      <a:r>
                        <a:rPr lang="ru-RU" dirty="0" smtClean="0"/>
                        <a:t>Дефицит государственных накоплений ниже</a:t>
                      </a:r>
                      <a:r>
                        <a:rPr lang="pl-PL" dirty="0" smtClean="0"/>
                        <a:t> </a:t>
                      </a:r>
                      <a:r>
                        <a:rPr lang="pl-PL" dirty="0"/>
                        <a:t>3% </a:t>
                      </a:r>
                      <a:r>
                        <a:rPr lang="ru-RU" dirty="0" smtClean="0"/>
                        <a:t>ВВП или прирост государственных накоплений</a:t>
                      </a:r>
                      <a:r>
                        <a:rPr lang="pl-PL" dirty="0" smtClean="0"/>
                        <a:t> </a:t>
                      </a:r>
                      <a:endParaRPr lang="pl-PL" dirty="0"/>
                    </a:p>
                  </a:txBody>
                  <a:tcPr/>
                </a:tc>
                <a:tc>
                  <a:txBody>
                    <a:bodyPr/>
                    <a:lstStyle/>
                    <a:p>
                      <a:pPr algn="ctr"/>
                      <a:r>
                        <a:rPr lang="ru-RU" dirty="0" smtClean="0"/>
                        <a:t>Латвия, Болгария,</a:t>
                      </a:r>
                      <a:r>
                        <a:rPr lang="ru-RU" baseline="0" dirty="0" smtClean="0"/>
                        <a:t> Эстония, Литва, Румыния</a:t>
                      </a:r>
                      <a:endParaRPr lang="pl-PL" dirty="0"/>
                    </a:p>
                  </a:txBody>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390911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ru-RU" dirty="0" smtClean="0"/>
              <a:t>Финансовая ситуация</a:t>
            </a:r>
            <a:r>
              <a:rPr lang="pl-PL" dirty="0" smtClean="0"/>
              <a:t> </a:t>
            </a:r>
            <a:r>
              <a:rPr lang="pl-PL" dirty="0"/>
              <a:t>– </a:t>
            </a:r>
            <a:r>
              <a:rPr lang="ru-RU" dirty="0" smtClean="0"/>
              <a:t>дефицит госбюджета и госдолг</a:t>
            </a:r>
            <a:endParaRPr lang="pl-PL" dirty="0"/>
          </a:p>
        </p:txBody>
      </p:sp>
      <p:graphicFrame>
        <p:nvGraphicFramePr>
          <p:cNvPr id="7" name="Wykres 6"/>
          <p:cNvGraphicFramePr>
            <a:graphicFrameLocks/>
          </p:cNvGraphicFramePr>
          <p:nvPr>
            <p:extLst>
              <p:ext uri="{D42A27DB-BD31-4B8C-83A1-F6EECF244321}">
                <p14:modId xmlns:p14="http://schemas.microsoft.com/office/powerpoint/2010/main" val="804948392"/>
              </p:ext>
            </p:extLst>
          </p:nvPr>
        </p:nvGraphicFramePr>
        <p:xfrm>
          <a:off x="1981200" y="1442867"/>
          <a:ext cx="36957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Wykres 7"/>
          <p:cNvGraphicFramePr>
            <a:graphicFrameLocks/>
          </p:cNvGraphicFramePr>
          <p:nvPr>
            <p:extLst>
              <p:ext uri="{D42A27DB-BD31-4B8C-83A1-F6EECF244321}">
                <p14:modId xmlns:p14="http://schemas.microsoft.com/office/powerpoint/2010/main" val="391633094"/>
              </p:ext>
            </p:extLst>
          </p:nvPr>
        </p:nvGraphicFramePr>
        <p:xfrm>
          <a:off x="5909312" y="1442867"/>
          <a:ext cx="36957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Wykres 8"/>
          <p:cNvGraphicFramePr>
            <a:graphicFrameLocks/>
          </p:cNvGraphicFramePr>
          <p:nvPr>
            <p:extLst>
              <p:ext uri="{D42A27DB-BD31-4B8C-83A1-F6EECF244321}">
                <p14:modId xmlns:p14="http://schemas.microsoft.com/office/powerpoint/2010/main" val="491105062"/>
              </p:ext>
            </p:extLst>
          </p:nvPr>
        </p:nvGraphicFramePr>
        <p:xfrm>
          <a:off x="1981200" y="4114800"/>
          <a:ext cx="36957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Wykres 9"/>
          <p:cNvGraphicFramePr>
            <a:graphicFrameLocks/>
          </p:cNvGraphicFramePr>
          <p:nvPr>
            <p:extLst>
              <p:ext uri="{D42A27DB-BD31-4B8C-83A1-F6EECF244321}">
                <p14:modId xmlns:p14="http://schemas.microsoft.com/office/powerpoint/2010/main" val="1766014815"/>
              </p:ext>
            </p:extLst>
          </p:nvPr>
        </p:nvGraphicFramePr>
        <p:xfrm>
          <a:off x="5905500" y="4114800"/>
          <a:ext cx="36957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633725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ru-RU" dirty="0"/>
              <a:t>Финансовая ситуация</a:t>
            </a:r>
            <a:r>
              <a:rPr lang="pl-PL" dirty="0"/>
              <a:t> – </a:t>
            </a:r>
            <a:r>
              <a:rPr lang="ru-RU" dirty="0"/>
              <a:t>дефицит госбюджета и госдолг</a:t>
            </a:r>
            <a:endParaRPr lang="pl-PL" dirty="0"/>
          </a:p>
        </p:txBody>
      </p:sp>
      <p:graphicFrame>
        <p:nvGraphicFramePr>
          <p:cNvPr id="8" name="Wykres 7"/>
          <p:cNvGraphicFramePr>
            <a:graphicFrameLocks/>
          </p:cNvGraphicFramePr>
          <p:nvPr>
            <p:extLst>
              <p:ext uri="{D42A27DB-BD31-4B8C-83A1-F6EECF244321}">
                <p14:modId xmlns:p14="http://schemas.microsoft.com/office/powerpoint/2010/main" val="1151073407"/>
              </p:ext>
            </p:extLst>
          </p:nvPr>
        </p:nvGraphicFramePr>
        <p:xfrm>
          <a:off x="1984207" y="1628800"/>
          <a:ext cx="36957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Wykres 8"/>
          <p:cNvGraphicFramePr>
            <a:graphicFrameLocks/>
          </p:cNvGraphicFramePr>
          <p:nvPr>
            <p:extLst>
              <p:ext uri="{D42A27DB-BD31-4B8C-83A1-F6EECF244321}">
                <p14:modId xmlns:p14="http://schemas.microsoft.com/office/powerpoint/2010/main" val="495777239"/>
              </p:ext>
            </p:extLst>
          </p:nvPr>
        </p:nvGraphicFramePr>
        <p:xfrm>
          <a:off x="5889294" y="1628800"/>
          <a:ext cx="36957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Wykres 9"/>
          <p:cNvGraphicFramePr>
            <a:graphicFrameLocks/>
          </p:cNvGraphicFramePr>
          <p:nvPr>
            <p:extLst>
              <p:ext uri="{D42A27DB-BD31-4B8C-83A1-F6EECF244321}">
                <p14:modId xmlns:p14="http://schemas.microsoft.com/office/powerpoint/2010/main" val="1584662596"/>
              </p:ext>
            </p:extLst>
          </p:nvPr>
        </p:nvGraphicFramePr>
        <p:xfrm>
          <a:off x="1984207" y="4125962"/>
          <a:ext cx="36957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Wykres 10"/>
          <p:cNvGraphicFramePr>
            <a:graphicFrameLocks/>
          </p:cNvGraphicFramePr>
          <p:nvPr>
            <p:extLst>
              <p:ext uri="{D42A27DB-BD31-4B8C-83A1-F6EECF244321}">
                <p14:modId xmlns:p14="http://schemas.microsoft.com/office/powerpoint/2010/main" val="591940617"/>
              </p:ext>
            </p:extLst>
          </p:nvPr>
        </p:nvGraphicFramePr>
        <p:xfrm>
          <a:off x="5978138" y="4125962"/>
          <a:ext cx="3695700" cy="2743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578547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ru-RU" dirty="0" smtClean="0"/>
              <a:t>Содержание </a:t>
            </a:r>
            <a:endParaRPr lang="en-US" dirty="0"/>
          </a:p>
        </p:txBody>
      </p:sp>
      <p:sp>
        <p:nvSpPr>
          <p:cNvPr id="4" name="Symbol zastępczy zawartości 3"/>
          <p:cNvSpPr>
            <a:spLocks noGrp="1"/>
          </p:cNvSpPr>
          <p:nvPr>
            <p:ph idx="1"/>
          </p:nvPr>
        </p:nvSpPr>
        <p:spPr/>
        <p:txBody>
          <a:bodyPr>
            <a:normAutofit lnSpcReduction="10000"/>
          </a:bodyPr>
          <a:lstStyle/>
          <a:p>
            <a:pPr lvl="0"/>
            <a:endParaRPr lang="en-US" dirty="0"/>
          </a:p>
          <a:p>
            <a:pPr lvl="0"/>
            <a:r>
              <a:rPr lang="ru-RU" dirty="0" smtClean="0"/>
              <a:t>Пенсионные реформы и их свертывание в странах ЦВЕ в течение двух десятилетий</a:t>
            </a:r>
            <a:r>
              <a:rPr lang="en-US" dirty="0" smtClean="0"/>
              <a:t>: </a:t>
            </a:r>
            <a:r>
              <a:rPr lang="ru-RU" dirty="0" smtClean="0"/>
              <a:t>с конца</a:t>
            </a:r>
            <a:r>
              <a:rPr lang="en-US" dirty="0" smtClean="0"/>
              <a:t> 1990</a:t>
            </a:r>
            <a:r>
              <a:rPr lang="ru-RU" dirty="0" smtClean="0"/>
              <a:t>-х годов до 2015 г.</a:t>
            </a:r>
            <a:endParaRPr lang="en-US" dirty="0"/>
          </a:p>
          <a:p>
            <a:r>
              <a:rPr lang="ru-RU" dirty="0" smtClean="0"/>
              <a:t>Пореформенный опыт</a:t>
            </a:r>
            <a:endParaRPr lang="en-US" dirty="0"/>
          </a:p>
          <a:p>
            <a:pPr lvl="1"/>
            <a:r>
              <a:rPr lang="ru-RU" dirty="0" smtClean="0"/>
              <a:t>Функционирование накопительных пенсионных систем</a:t>
            </a:r>
            <a:r>
              <a:rPr lang="en-US" dirty="0" smtClean="0"/>
              <a:t> </a:t>
            </a:r>
            <a:endParaRPr lang="en-US" dirty="0"/>
          </a:p>
          <a:p>
            <a:pPr lvl="1"/>
            <a:r>
              <a:rPr lang="ru-RU" dirty="0" smtClean="0"/>
              <a:t>Издержки переходного периода</a:t>
            </a:r>
            <a:r>
              <a:rPr lang="en-US" dirty="0" smtClean="0"/>
              <a:t>: </a:t>
            </a:r>
            <a:r>
              <a:rPr lang="ru-RU" dirty="0" smtClean="0"/>
              <a:t>планы и реальность</a:t>
            </a:r>
            <a:endParaRPr lang="en-US" dirty="0"/>
          </a:p>
          <a:p>
            <a:pPr lvl="1"/>
            <a:r>
              <a:rPr lang="ru-RU" dirty="0" smtClean="0"/>
              <a:t>Финансовая ситуация</a:t>
            </a:r>
            <a:endParaRPr lang="en-US" dirty="0"/>
          </a:p>
          <a:p>
            <a:r>
              <a:rPr lang="ru-RU" dirty="0" smtClean="0"/>
              <a:t>Свертывание накопительных пенсионных систем и его влияние на личные пенсионные накопления</a:t>
            </a:r>
            <a:endParaRPr lang="en-US" dirty="0"/>
          </a:p>
          <a:p>
            <a:r>
              <a:rPr lang="ru-RU" dirty="0" smtClean="0"/>
              <a:t>Выводы </a:t>
            </a:r>
            <a:endParaRPr lang="en-US" dirty="0"/>
          </a:p>
        </p:txBody>
      </p:sp>
    </p:spTree>
    <p:extLst>
      <p:ext uri="{BB962C8B-B14F-4D97-AF65-F5344CB8AC3E}">
        <p14:creationId xmlns:p14="http://schemas.microsoft.com/office/powerpoint/2010/main" val="3467497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16224" y="-27384"/>
            <a:ext cx="8784976" cy="1143000"/>
          </a:xfrm>
        </p:spPr>
        <p:txBody>
          <a:bodyPr>
            <a:normAutofit/>
          </a:bodyPr>
          <a:lstStyle/>
          <a:p>
            <a:r>
              <a:rPr lang="ru-RU" sz="3200" dirty="0" smtClean="0"/>
              <a:t>Изменения в накопительных системах с фиксированными взносами после</a:t>
            </a:r>
            <a:r>
              <a:rPr lang="pl-PL" sz="3200" dirty="0" smtClean="0"/>
              <a:t> 2008</a:t>
            </a:r>
            <a:r>
              <a:rPr lang="ru-RU" sz="3200" dirty="0" smtClean="0"/>
              <a:t> г.</a:t>
            </a:r>
            <a:endParaRPr lang="pl-PL" sz="32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693957091"/>
              </p:ext>
            </p:extLst>
          </p:nvPr>
        </p:nvGraphicFramePr>
        <p:xfrm>
          <a:off x="816224" y="1052736"/>
          <a:ext cx="10680376" cy="5008923"/>
        </p:xfrm>
        <a:graphic>
          <a:graphicData uri="http://schemas.openxmlformats.org/drawingml/2006/table">
            <a:tbl>
              <a:tblPr firstRow="1" firstCol="1" bandRow="1">
                <a:tableStyleId>{5C22544A-7EE6-4342-B048-85BDC9FD1C3A}</a:tableStyleId>
              </a:tblPr>
              <a:tblGrid>
                <a:gridCol w="1441760">
                  <a:extLst>
                    <a:ext uri="{9D8B030D-6E8A-4147-A177-3AD203B41FA5}">
                      <a16:colId xmlns="" xmlns:a16="http://schemas.microsoft.com/office/drawing/2014/main" val="20000"/>
                    </a:ext>
                  </a:extLst>
                </a:gridCol>
                <a:gridCol w="9238616">
                  <a:extLst>
                    <a:ext uri="{9D8B030D-6E8A-4147-A177-3AD203B41FA5}">
                      <a16:colId xmlns="" xmlns:a16="http://schemas.microsoft.com/office/drawing/2014/main" val="20001"/>
                    </a:ext>
                  </a:extLst>
                </a:gridCol>
              </a:tblGrid>
              <a:tr h="60405">
                <a:tc>
                  <a:txBody>
                    <a:bodyPr/>
                    <a:lstStyle/>
                    <a:p>
                      <a:pPr algn="l" fontAlgn="b"/>
                      <a:r>
                        <a:rPr lang="pl-PL" sz="1400" u="none" strike="noStrike" dirty="0">
                          <a:effectLst/>
                        </a:rPr>
                        <a:t> </a:t>
                      </a:r>
                      <a:endParaRPr lang="pl-PL" sz="1400" b="0" i="0" u="none" strike="noStrike" dirty="0">
                        <a:solidFill>
                          <a:srgbClr val="000000"/>
                        </a:solidFill>
                        <a:effectLst/>
                        <a:latin typeface="Calibri"/>
                      </a:endParaRPr>
                    </a:p>
                  </a:txBody>
                  <a:tcPr marL="6429" marR="6429" marT="6429" marB="0" anchor="b"/>
                </a:tc>
                <a:tc>
                  <a:txBody>
                    <a:bodyPr/>
                    <a:lstStyle/>
                    <a:p>
                      <a:pPr algn="ctr" fontAlgn="ctr"/>
                      <a:r>
                        <a:rPr lang="ru-RU" sz="1400" b="1" i="0" u="none" strike="noStrike" dirty="0" smtClean="0">
                          <a:solidFill>
                            <a:schemeClr val="lt1"/>
                          </a:solidFill>
                          <a:effectLst/>
                          <a:latin typeface="+mn-lt"/>
                        </a:rPr>
                        <a:t>Изменения</a:t>
                      </a:r>
                      <a:r>
                        <a:rPr lang="ru-RU" sz="1400" b="1" i="0" u="none" strike="noStrike" baseline="0" dirty="0" smtClean="0">
                          <a:solidFill>
                            <a:schemeClr val="lt1"/>
                          </a:solidFill>
                          <a:effectLst/>
                          <a:latin typeface="+mn-lt"/>
                        </a:rPr>
                        <a:t> </a:t>
                      </a:r>
                      <a:endParaRPr lang="pl-PL" sz="1400" b="1" i="0" u="none" strike="noStrike" dirty="0">
                        <a:solidFill>
                          <a:srgbClr val="000000"/>
                        </a:solidFill>
                        <a:effectLst/>
                        <a:latin typeface="Arial"/>
                      </a:endParaRPr>
                    </a:p>
                  </a:txBody>
                  <a:tcPr marL="6429" marR="6429" marT="6429" marB="0" anchor="ctr"/>
                </a:tc>
                <a:extLst>
                  <a:ext uri="{0D108BD9-81ED-4DB2-BD59-A6C34878D82A}">
                    <a16:rowId xmlns="" xmlns:a16="http://schemas.microsoft.com/office/drawing/2014/main" val="10000"/>
                  </a:ext>
                </a:extLst>
              </a:tr>
              <a:tr h="263571">
                <a:tc>
                  <a:txBody>
                    <a:bodyPr/>
                    <a:lstStyle/>
                    <a:p>
                      <a:pPr algn="l" fontAlgn="ctr"/>
                      <a:r>
                        <a:rPr lang="ru-RU" sz="1400" u="none" strike="noStrike" dirty="0" smtClean="0">
                          <a:effectLst/>
                        </a:rPr>
                        <a:t>Болгария</a:t>
                      </a:r>
                      <a:endParaRPr lang="pl-PL" sz="1400" b="1" i="0" u="none" strike="noStrike" dirty="0">
                        <a:solidFill>
                          <a:srgbClr val="000000"/>
                        </a:solidFill>
                        <a:effectLst/>
                        <a:latin typeface="Arial"/>
                      </a:endParaRPr>
                    </a:p>
                  </a:txBody>
                  <a:tcPr marL="6429" marR="6429" marT="6429" marB="0" anchor="ctr"/>
                </a:tc>
                <a:tc>
                  <a:txBody>
                    <a:bodyPr/>
                    <a:lstStyle/>
                    <a:p>
                      <a:pPr algn="l" fontAlgn="ctr"/>
                      <a:r>
                        <a:rPr lang="ru-RU" sz="1400" b="1" u="none" strike="noStrike" dirty="0" smtClean="0">
                          <a:effectLst/>
                        </a:rPr>
                        <a:t>Без изменений</a:t>
                      </a:r>
                      <a:endParaRPr lang="pl-PL" sz="1400" b="1" i="0" u="none" strike="noStrike" dirty="0">
                        <a:solidFill>
                          <a:srgbClr val="000000"/>
                        </a:solidFill>
                        <a:effectLst/>
                        <a:latin typeface="Calibri"/>
                      </a:endParaRPr>
                    </a:p>
                  </a:txBody>
                  <a:tcPr marL="6429" marR="6429" marT="6429" marB="0" anchor="ctr"/>
                </a:tc>
                <a:extLst>
                  <a:ext uri="{0D108BD9-81ED-4DB2-BD59-A6C34878D82A}">
                    <a16:rowId xmlns="" xmlns:a16="http://schemas.microsoft.com/office/drawing/2014/main" val="10001"/>
                  </a:ext>
                </a:extLst>
              </a:tr>
              <a:tr h="642857">
                <a:tc>
                  <a:txBody>
                    <a:bodyPr/>
                    <a:lstStyle/>
                    <a:p>
                      <a:pPr algn="l" fontAlgn="ctr"/>
                      <a:r>
                        <a:rPr lang="ru-RU" sz="1400" u="none" strike="noStrike" dirty="0" smtClean="0">
                          <a:effectLst/>
                        </a:rPr>
                        <a:t>Эстония</a:t>
                      </a:r>
                      <a:endParaRPr lang="pl-PL" sz="1400" b="1" i="0" u="none" strike="noStrike" dirty="0">
                        <a:solidFill>
                          <a:srgbClr val="000000"/>
                        </a:solidFill>
                        <a:effectLst/>
                        <a:latin typeface="Arial"/>
                      </a:endParaRPr>
                    </a:p>
                  </a:txBody>
                  <a:tcPr marL="6429" marR="6429" marT="6429" marB="0" anchor="ctr"/>
                </a:tc>
                <a:tc>
                  <a:txBody>
                    <a:bodyPr/>
                    <a:lstStyle/>
                    <a:p>
                      <a:pPr algn="l" fontAlgn="ctr"/>
                      <a:r>
                        <a:rPr lang="ru-RU" sz="1400" b="1" u="none" strike="noStrike" dirty="0" smtClean="0">
                          <a:effectLst/>
                        </a:rPr>
                        <a:t>Временное сокращение с</a:t>
                      </a:r>
                      <a:r>
                        <a:rPr lang="ru-RU" sz="1400" b="1" u="none" strike="noStrike" baseline="0" dirty="0" smtClean="0">
                          <a:effectLst/>
                        </a:rPr>
                        <a:t> компенсацией</a:t>
                      </a:r>
                      <a:r>
                        <a:rPr lang="en-US" sz="1400" u="none" strike="noStrike" dirty="0" smtClean="0">
                          <a:effectLst/>
                        </a:rPr>
                        <a:t>. </a:t>
                      </a:r>
                      <a:r>
                        <a:rPr lang="en-US" sz="1400" u="none" strike="noStrike" dirty="0">
                          <a:effectLst/>
                        </a:rPr>
                        <a:t/>
                      </a:r>
                      <a:br>
                        <a:rPr lang="en-US" sz="1400" u="none" strike="noStrike" dirty="0">
                          <a:effectLst/>
                        </a:rPr>
                      </a:br>
                      <a:r>
                        <a:rPr lang="ru-RU" sz="1400" u="none" strike="noStrike" dirty="0" smtClean="0">
                          <a:effectLst/>
                        </a:rPr>
                        <a:t>Ставка </a:t>
                      </a:r>
                      <a:r>
                        <a:rPr lang="en-US" sz="1400" u="none" strike="noStrike" dirty="0" smtClean="0">
                          <a:effectLst/>
                        </a:rPr>
                        <a:t>6</a:t>
                      </a:r>
                      <a:r>
                        <a:rPr lang="en-US" sz="1400" u="none" strike="noStrike" dirty="0">
                          <a:effectLst/>
                        </a:rPr>
                        <a:t>% </a:t>
                      </a:r>
                      <a:r>
                        <a:rPr lang="ru-RU" sz="1400" u="none" strike="noStrike" dirty="0" smtClean="0">
                          <a:effectLst/>
                        </a:rPr>
                        <a:t>снижалась до </a:t>
                      </a:r>
                      <a:r>
                        <a:rPr lang="en-US" sz="1400" u="none" strike="noStrike" dirty="0" smtClean="0">
                          <a:effectLst/>
                        </a:rPr>
                        <a:t>0</a:t>
                      </a:r>
                      <a:r>
                        <a:rPr lang="en-US" sz="1400" u="none" strike="noStrike" dirty="0">
                          <a:effectLst/>
                        </a:rPr>
                        <a:t>% </a:t>
                      </a:r>
                      <a:r>
                        <a:rPr lang="ru-RU" sz="1400" u="none" strike="noStrike" dirty="0" smtClean="0">
                          <a:effectLst/>
                        </a:rPr>
                        <a:t>с</a:t>
                      </a:r>
                      <a:r>
                        <a:rPr lang="ru-RU" sz="1400" u="none" strike="noStrike" baseline="0" dirty="0" smtClean="0">
                          <a:effectLst/>
                        </a:rPr>
                        <a:t> января </a:t>
                      </a:r>
                      <a:r>
                        <a:rPr lang="en-US" sz="1400" u="none" strike="noStrike" dirty="0" smtClean="0">
                          <a:effectLst/>
                        </a:rPr>
                        <a:t>2009</a:t>
                      </a:r>
                      <a:r>
                        <a:rPr lang="ru-RU" sz="1400" u="none" strike="noStrike" dirty="0" smtClean="0">
                          <a:effectLst/>
                        </a:rPr>
                        <a:t> г. до января</a:t>
                      </a:r>
                      <a:r>
                        <a:rPr lang="en-US" sz="1400" u="none" strike="noStrike" dirty="0" smtClean="0">
                          <a:effectLst/>
                        </a:rPr>
                        <a:t> 2011</a:t>
                      </a:r>
                      <a:r>
                        <a:rPr lang="ru-RU" sz="1400" u="none" strike="noStrike" dirty="0" smtClean="0">
                          <a:effectLst/>
                        </a:rPr>
                        <a:t> г. с переводом средств в распределительную систему</a:t>
                      </a:r>
                      <a:r>
                        <a:rPr lang="en-US" sz="1400" u="none" strike="noStrike" dirty="0" smtClean="0">
                          <a:effectLst/>
                        </a:rPr>
                        <a:t>. </a:t>
                      </a:r>
                      <a:r>
                        <a:rPr lang="ru-RU" sz="1400" u="none" strike="noStrike" dirty="0" smtClean="0">
                          <a:effectLst/>
                        </a:rPr>
                        <a:t>Постепенное</a:t>
                      </a:r>
                      <a:r>
                        <a:rPr lang="ru-RU" sz="1400" u="none" strike="noStrike" baseline="0" dirty="0" smtClean="0">
                          <a:effectLst/>
                        </a:rPr>
                        <a:t> увеличение с </a:t>
                      </a:r>
                      <a:r>
                        <a:rPr lang="en-US" sz="1400" u="none" strike="noStrike" dirty="0" smtClean="0">
                          <a:effectLst/>
                        </a:rPr>
                        <a:t>2011</a:t>
                      </a:r>
                      <a:r>
                        <a:rPr lang="ru-RU" sz="1400" u="none" strike="noStrike" dirty="0" smtClean="0">
                          <a:effectLst/>
                        </a:rPr>
                        <a:t> г.</a:t>
                      </a:r>
                      <a:r>
                        <a:rPr lang="ru-RU" sz="1400" u="none" strike="noStrike" baseline="0" dirty="0" smtClean="0">
                          <a:effectLst/>
                        </a:rPr>
                        <a:t> Ставка </a:t>
                      </a:r>
                      <a:r>
                        <a:rPr lang="en-US" sz="1400" u="none" strike="noStrike" dirty="0" smtClean="0">
                          <a:effectLst/>
                        </a:rPr>
                        <a:t>3</a:t>
                      </a:r>
                      <a:r>
                        <a:rPr lang="en-US" sz="1400" u="none" strike="noStrike" dirty="0">
                          <a:effectLst/>
                        </a:rPr>
                        <a:t>% </a:t>
                      </a:r>
                      <a:r>
                        <a:rPr lang="ru-RU" sz="1400" u="none" strike="noStrike" dirty="0" smtClean="0">
                          <a:effectLst/>
                        </a:rPr>
                        <a:t>установлена в январе </a:t>
                      </a:r>
                      <a:r>
                        <a:rPr lang="en-US" sz="1400" u="none" strike="noStrike" dirty="0" smtClean="0">
                          <a:effectLst/>
                        </a:rPr>
                        <a:t>2011</a:t>
                      </a:r>
                      <a:r>
                        <a:rPr lang="ru-RU" sz="1400" u="none" strike="noStrike" dirty="0" smtClean="0">
                          <a:effectLst/>
                        </a:rPr>
                        <a:t> г. и </a:t>
                      </a:r>
                      <a:r>
                        <a:rPr lang="en-US" sz="1400" u="none" strike="noStrike" dirty="0" smtClean="0">
                          <a:effectLst/>
                        </a:rPr>
                        <a:t>6</a:t>
                      </a:r>
                      <a:r>
                        <a:rPr lang="en-US" sz="1400" u="none" strike="noStrike" dirty="0">
                          <a:effectLst/>
                        </a:rPr>
                        <a:t>% </a:t>
                      </a:r>
                      <a:r>
                        <a:rPr lang="ru-RU" sz="1400" u="none" strike="noStrike" dirty="0" smtClean="0">
                          <a:effectLst/>
                        </a:rPr>
                        <a:t>в январе</a:t>
                      </a:r>
                      <a:r>
                        <a:rPr lang="en-US" sz="1400" u="none" strike="noStrike" dirty="0" smtClean="0">
                          <a:effectLst/>
                        </a:rPr>
                        <a:t> 2012</a:t>
                      </a:r>
                      <a:r>
                        <a:rPr lang="ru-RU" sz="1400" u="none" strike="noStrike" dirty="0" smtClean="0">
                          <a:effectLst/>
                        </a:rPr>
                        <a:t> г</a:t>
                      </a:r>
                      <a:r>
                        <a:rPr lang="en-US" sz="1400" u="none" strike="noStrike" dirty="0" smtClean="0">
                          <a:effectLst/>
                        </a:rPr>
                        <a:t>.  </a:t>
                      </a:r>
                      <a:r>
                        <a:rPr lang="ru-RU" sz="1400" u="none" strike="noStrike" dirty="0" smtClean="0">
                          <a:effectLst/>
                        </a:rPr>
                        <a:t>В </a:t>
                      </a:r>
                      <a:r>
                        <a:rPr lang="en-US" sz="1400" u="none" strike="noStrike" dirty="0" smtClean="0">
                          <a:effectLst/>
                        </a:rPr>
                        <a:t>2014-2017</a:t>
                      </a:r>
                      <a:r>
                        <a:rPr lang="ru-RU" sz="1400" u="none" strike="noStrike" dirty="0" smtClean="0">
                          <a:effectLst/>
                        </a:rPr>
                        <a:t> гг. размер</a:t>
                      </a:r>
                      <a:r>
                        <a:rPr lang="ru-RU" sz="1400" u="none" strike="noStrike" baseline="0" dirty="0" smtClean="0">
                          <a:effectLst/>
                        </a:rPr>
                        <a:t> ставки равен</a:t>
                      </a:r>
                      <a:r>
                        <a:rPr lang="en-US" sz="1400" u="none" strike="noStrike" dirty="0" smtClean="0">
                          <a:effectLst/>
                        </a:rPr>
                        <a:t> 8</a:t>
                      </a:r>
                      <a:r>
                        <a:rPr lang="en-US" sz="1400" u="none" strike="noStrike" dirty="0">
                          <a:effectLst/>
                        </a:rPr>
                        <a:t>% </a:t>
                      </a:r>
                      <a:r>
                        <a:rPr lang="ru-RU" sz="1400" u="none" strike="noStrike" dirty="0" smtClean="0">
                          <a:effectLst/>
                        </a:rPr>
                        <a:t>для компенсации неполученных взносов</a:t>
                      </a:r>
                      <a:endParaRPr lang="en-US" sz="1400" b="0" i="0" u="none" strike="noStrike" dirty="0">
                        <a:solidFill>
                          <a:srgbClr val="000000"/>
                        </a:solidFill>
                        <a:effectLst/>
                        <a:latin typeface="Calibri"/>
                      </a:endParaRPr>
                    </a:p>
                  </a:txBody>
                  <a:tcPr marL="6429" marR="6429" marT="6429" marB="0" anchor="ctr"/>
                </a:tc>
                <a:extLst>
                  <a:ext uri="{0D108BD9-81ED-4DB2-BD59-A6C34878D82A}">
                    <a16:rowId xmlns="" xmlns:a16="http://schemas.microsoft.com/office/drawing/2014/main" val="10002"/>
                  </a:ext>
                </a:extLst>
              </a:tr>
              <a:tr h="385714">
                <a:tc>
                  <a:txBody>
                    <a:bodyPr/>
                    <a:lstStyle/>
                    <a:p>
                      <a:pPr algn="l" fontAlgn="ctr"/>
                      <a:r>
                        <a:rPr lang="ru-RU" sz="1400" u="none" strike="noStrike" dirty="0" smtClean="0">
                          <a:effectLst/>
                        </a:rPr>
                        <a:t>Латвия</a:t>
                      </a:r>
                      <a:endParaRPr lang="pl-PL" sz="1400" b="1" i="0" u="none" strike="noStrike" dirty="0">
                        <a:solidFill>
                          <a:srgbClr val="000000"/>
                        </a:solidFill>
                        <a:effectLst/>
                        <a:latin typeface="Arial"/>
                      </a:endParaRPr>
                    </a:p>
                  </a:txBody>
                  <a:tcPr marL="6429" marR="6429" marT="6429" marB="0" anchor="ctr"/>
                </a:tc>
                <a:tc>
                  <a:txBody>
                    <a:bodyPr/>
                    <a:lstStyle/>
                    <a:p>
                      <a:pPr algn="l" fontAlgn="ctr"/>
                      <a:r>
                        <a:rPr lang="ru-RU" sz="1400" b="1" u="none" strike="noStrike" dirty="0" smtClean="0">
                          <a:effectLst/>
                        </a:rPr>
                        <a:t>Частичное сокращение</a:t>
                      </a:r>
                      <a:r>
                        <a:rPr lang="en-US" sz="1400" b="1" u="none" strike="noStrike" dirty="0" smtClean="0">
                          <a:effectLst/>
                        </a:rPr>
                        <a:t>.</a:t>
                      </a:r>
                      <a:r>
                        <a:rPr lang="en-US" sz="1400" b="1" u="none" strike="noStrike" dirty="0">
                          <a:effectLst/>
                        </a:rPr>
                        <a:t/>
                      </a:r>
                      <a:br>
                        <a:rPr lang="en-US" sz="1400" b="1" u="none" strike="noStrike" dirty="0">
                          <a:effectLst/>
                        </a:rPr>
                      </a:br>
                      <a:r>
                        <a:rPr lang="ru-RU" sz="1400" b="0" u="none" strike="noStrike" dirty="0" smtClean="0">
                          <a:effectLst/>
                        </a:rPr>
                        <a:t>Ставка</a:t>
                      </a:r>
                      <a:r>
                        <a:rPr lang="ru-RU" sz="1400" b="0" u="none" strike="noStrike" baseline="0" dirty="0" smtClean="0">
                          <a:effectLst/>
                        </a:rPr>
                        <a:t> взноса </a:t>
                      </a:r>
                      <a:r>
                        <a:rPr lang="en-US" sz="1400" u="none" strike="noStrike" dirty="0" smtClean="0">
                          <a:effectLst/>
                        </a:rPr>
                        <a:t>8</a:t>
                      </a:r>
                      <a:r>
                        <a:rPr lang="en-US" sz="1400" u="none" strike="noStrike" dirty="0">
                          <a:effectLst/>
                        </a:rPr>
                        <a:t>% </a:t>
                      </a:r>
                      <a:r>
                        <a:rPr lang="ru-RU" sz="1400" u="none" strike="noStrike" dirty="0" smtClean="0">
                          <a:effectLst/>
                        </a:rPr>
                        <a:t>снижена</a:t>
                      </a:r>
                      <a:r>
                        <a:rPr lang="ru-RU" sz="1400" u="none" strike="noStrike" baseline="0" dirty="0" smtClean="0">
                          <a:effectLst/>
                        </a:rPr>
                        <a:t> до </a:t>
                      </a:r>
                      <a:r>
                        <a:rPr lang="en-US" sz="1400" u="none" strike="noStrike" dirty="0" smtClean="0">
                          <a:effectLst/>
                        </a:rPr>
                        <a:t>2</a:t>
                      </a:r>
                      <a:r>
                        <a:rPr lang="en-US" sz="1400" u="none" strike="noStrike" dirty="0">
                          <a:effectLst/>
                        </a:rPr>
                        <a:t>% </a:t>
                      </a:r>
                      <a:r>
                        <a:rPr lang="ru-RU" sz="1400" u="none" strike="noStrike" dirty="0" smtClean="0">
                          <a:effectLst/>
                        </a:rPr>
                        <a:t>в мае</a:t>
                      </a:r>
                      <a:r>
                        <a:rPr lang="en-US" sz="1400" u="none" strike="noStrike" dirty="0" smtClean="0">
                          <a:effectLst/>
                        </a:rPr>
                        <a:t> 2009</a:t>
                      </a:r>
                      <a:r>
                        <a:rPr lang="ru-RU" sz="1400" u="none" strike="noStrike" dirty="0" smtClean="0">
                          <a:effectLst/>
                        </a:rPr>
                        <a:t> г. и повышалась до</a:t>
                      </a:r>
                      <a:r>
                        <a:rPr lang="en-US" sz="1400" u="none" strike="noStrike" dirty="0" smtClean="0">
                          <a:effectLst/>
                        </a:rPr>
                        <a:t> </a:t>
                      </a:r>
                      <a:r>
                        <a:rPr lang="en-US" sz="1400" u="none" strike="noStrike" dirty="0">
                          <a:effectLst/>
                        </a:rPr>
                        <a:t>4% </a:t>
                      </a:r>
                      <a:r>
                        <a:rPr lang="ru-RU" sz="1400" u="none" strike="noStrike" dirty="0" smtClean="0">
                          <a:effectLst/>
                        </a:rPr>
                        <a:t>с </a:t>
                      </a:r>
                      <a:r>
                        <a:rPr lang="en-US" sz="1400" u="none" strike="noStrike" dirty="0" smtClean="0">
                          <a:effectLst/>
                        </a:rPr>
                        <a:t>2013</a:t>
                      </a:r>
                      <a:r>
                        <a:rPr lang="ru-RU" sz="1400" u="none" strike="noStrike" dirty="0" smtClean="0">
                          <a:effectLst/>
                        </a:rPr>
                        <a:t> г.</a:t>
                      </a:r>
                      <a:endParaRPr lang="en-US" sz="1400" b="0" i="0" u="none" strike="noStrike" dirty="0">
                        <a:solidFill>
                          <a:srgbClr val="000000"/>
                        </a:solidFill>
                        <a:effectLst/>
                        <a:latin typeface="Calibri"/>
                      </a:endParaRPr>
                    </a:p>
                  </a:txBody>
                  <a:tcPr marL="6429" marR="6429" marT="6429" marB="0" anchor="ctr"/>
                </a:tc>
                <a:extLst>
                  <a:ext uri="{0D108BD9-81ED-4DB2-BD59-A6C34878D82A}">
                    <a16:rowId xmlns="" xmlns:a16="http://schemas.microsoft.com/office/drawing/2014/main" val="10003"/>
                  </a:ext>
                </a:extLst>
              </a:tr>
              <a:tr h="642857">
                <a:tc>
                  <a:txBody>
                    <a:bodyPr/>
                    <a:lstStyle/>
                    <a:p>
                      <a:pPr algn="l" fontAlgn="ctr"/>
                      <a:r>
                        <a:rPr lang="ru-RU" sz="1400" u="none" strike="noStrike" dirty="0" smtClean="0">
                          <a:effectLst/>
                        </a:rPr>
                        <a:t>Литва</a:t>
                      </a:r>
                      <a:endParaRPr lang="pl-PL" sz="1400" b="1" i="0" u="none" strike="noStrike" dirty="0">
                        <a:solidFill>
                          <a:srgbClr val="000000"/>
                        </a:solidFill>
                        <a:effectLst/>
                        <a:latin typeface="Arial"/>
                      </a:endParaRPr>
                    </a:p>
                  </a:txBody>
                  <a:tcPr marL="6429" marR="6429" marT="6429" marB="0" anchor="ctr"/>
                </a:tc>
                <a:tc>
                  <a:txBody>
                    <a:bodyPr/>
                    <a:lstStyle/>
                    <a:p>
                      <a:pPr algn="l" fontAlgn="ctr"/>
                      <a:r>
                        <a:rPr lang="ru-RU" sz="1400" b="1" u="none" strike="noStrike" dirty="0" smtClean="0">
                          <a:effectLst/>
                        </a:rPr>
                        <a:t>Частичное сокращение</a:t>
                      </a:r>
                      <a:r>
                        <a:rPr lang="en-US" sz="1400" b="1" u="none" strike="noStrike" dirty="0" smtClean="0">
                          <a:effectLst/>
                        </a:rPr>
                        <a:t>.</a:t>
                      </a:r>
                      <a:r>
                        <a:rPr lang="en-US" sz="1400" b="1" u="none" strike="noStrike" dirty="0">
                          <a:effectLst/>
                        </a:rPr>
                        <a:t/>
                      </a:r>
                      <a:br>
                        <a:rPr lang="en-US" sz="1400" b="1" u="none" strike="noStrike" dirty="0">
                          <a:effectLst/>
                        </a:rPr>
                      </a:br>
                      <a:r>
                        <a:rPr lang="ru-RU" sz="1400" b="0" u="none" strike="noStrike" dirty="0" smtClean="0">
                          <a:effectLst/>
                        </a:rPr>
                        <a:t>Ставка </a:t>
                      </a:r>
                      <a:r>
                        <a:rPr lang="en-US" sz="1400" u="none" strike="noStrike" dirty="0" smtClean="0">
                          <a:effectLst/>
                        </a:rPr>
                        <a:t>5</a:t>
                      </a:r>
                      <a:r>
                        <a:rPr lang="ru-RU" sz="1400" u="none" strike="noStrike" dirty="0" smtClean="0">
                          <a:effectLst/>
                        </a:rPr>
                        <a:t>,</a:t>
                      </a:r>
                      <a:r>
                        <a:rPr lang="en-US" sz="1400" u="none" strike="noStrike" dirty="0" smtClean="0">
                          <a:effectLst/>
                        </a:rPr>
                        <a:t>5</a:t>
                      </a:r>
                      <a:r>
                        <a:rPr lang="en-US" sz="1400" u="none" strike="noStrike" dirty="0">
                          <a:effectLst/>
                        </a:rPr>
                        <a:t>% </a:t>
                      </a:r>
                      <a:r>
                        <a:rPr lang="ru-RU" sz="1400" u="none" strike="noStrike" dirty="0" smtClean="0">
                          <a:effectLst/>
                        </a:rPr>
                        <a:t>снижена до </a:t>
                      </a:r>
                      <a:r>
                        <a:rPr lang="en-US" sz="1400" u="none" strike="noStrike" dirty="0" smtClean="0">
                          <a:effectLst/>
                        </a:rPr>
                        <a:t>2</a:t>
                      </a:r>
                      <a:r>
                        <a:rPr lang="en-US" sz="1400" u="none" strike="noStrike" dirty="0">
                          <a:effectLst/>
                        </a:rPr>
                        <a:t>% </a:t>
                      </a:r>
                      <a:r>
                        <a:rPr lang="ru-RU" sz="1400" u="none" strike="noStrike" dirty="0" smtClean="0">
                          <a:effectLst/>
                        </a:rPr>
                        <a:t>в июле</a:t>
                      </a:r>
                      <a:r>
                        <a:rPr lang="en-US" sz="1400" u="none" strike="noStrike" dirty="0" smtClean="0">
                          <a:effectLst/>
                        </a:rPr>
                        <a:t> 2009</a:t>
                      </a:r>
                      <a:r>
                        <a:rPr lang="ru-RU" sz="1400" u="none" strike="noStrike" dirty="0" smtClean="0">
                          <a:effectLst/>
                        </a:rPr>
                        <a:t> г</a:t>
                      </a:r>
                      <a:r>
                        <a:rPr lang="en-US" sz="1400" u="none" strike="noStrike" dirty="0" smtClean="0">
                          <a:effectLst/>
                        </a:rPr>
                        <a:t>. </a:t>
                      </a:r>
                      <a:r>
                        <a:rPr lang="ru-RU" sz="1400" u="none" strike="noStrike" dirty="0" smtClean="0">
                          <a:effectLst/>
                        </a:rPr>
                        <a:t>Далее ставки снижались</a:t>
                      </a:r>
                      <a:r>
                        <a:rPr lang="ru-RU" sz="1400" u="none" strike="noStrike" baseline="0" dirty="0" smtClean="0">
                          <a:effectLst/>
                        </a:rPr>
                        <a:t> до </a:t>
                      </a:r>
                      <a:r>
                        <a:rPr lang="en-US" sz="1400" u="none" strike="noStrike" dirty="0" smtClean="0">
                          <a:effectLst/>
                        </a:rPr>
                        <a:t>1</a:t>
                      </a:r>
                      <a:r>
                        <a:rPr lang="ru-RU" sz="1400" u="none" strike="noStrike" dirty="0" smtClean="0">
                          <a:effectLst/>
                        </a:rPr>
                        <a:t>,</a:t>
                      </a:r>
                      <a:r>
                        <a:rPr lang="en-US" sz="1400" u="none" strike="noStrike" dirty="0" smtClean="0">
                          <a:effectLst/>
                        </a:rPr>
                        <a:t>5</a:t>
                      </a:r>
                      <a:r>
                        <a:rPr lang="en-US" sz="1400" u="none" strike="noStrike" dirty="0">
                          <a:effectLst/>
                        </a:rPr>
                        <a:t>% </a:t>
                      </a:r>
                      <a:r>
                        <a:rPr lang="ru-RU" sz="1400" u="none" strike="noStrike" dirty="0" smtClean="0">
                          <a:effectLst/>
                        </a:rPr>
                        <a:t>в январе</a:t>
                      </a:r>
                      <a:r>
                        <a:rPr lang="en-US" sz="1400" u="none" strike="noStrike" dirty="0" smtClean="0">
                          <a:effectLst/>
                        </a:rPr>
                        <a:t> 2012</a:t>
                      </a:r>
                      <a:r>
                        <a:rPr lang="ru-RU" sz="1400" u="none" strike="noStrike" dirty="0" smtClean="0">
                          <a:effectLst/>
                        </a:rPr>
                        <a:t> г. и </a:t>
                      </a:r>
                      <a:r>
                        <a:rPr lang="en-US" sz="1400" u="none" strike="noStrike" dirty="0" smtClean="0">
                          <a:effectLst/>
                        </a:rPr>
                        <a:t> 2</a:t>
                      </a:r>
                      <a:r>
                        <a:rPr lang="ru-RU" sz="1400" u="none" strike="noStrike" dirty="0" smtClean="0">
                          <a:effectLst/>
                        </a:rPr>
                        <a:t>,</a:t>
                      </a:r>
                      <a:r>
                        <a:rPr lang="en-US" sz="1400" u="none" strike="noStrike" dirty="0" smtClean="0">
                          <a:effectLst/>
                        </a:rPr>
                        <a:t>5</a:t>
                      </a:r>
                      <a:r>
                        <a:rPr lang="en-US" sz="1400" u="none" strike="noStrike" dirty="0">
                          <a:effectLst/>
                        </a:rPr>
                        <a:t>% </a:t>
                      </a:r>
                      <a:r>
                        <a:rPr lang="ru-RU" sz="1400" u="none" strike="noStrike" dirty="0" smtClean="0">
                          <a:effectLst/>
                        </a:rPr>
                        <a:t>в</a:t>
                      </a:r>
                      <a:r>
                        <a:rPr lang="en-US" sz="1400" u="none" strike="noStrike" dirty="0" smtClean="0">
                          <a:effectLst/>
                        </a:rPr>
                        <a:t> 2013</a:t>
                      </a:r>
                      <a:r>
                        <a:rPr lang="ru-RU" sz="1400" u="none" strike="noStrike" dirty="0" smtClean="0">
                          <a:effectLst/>
                        </a:rPr>
                        <a:t> г</a:t>
                      </a:r>
                      <a:r>
                        <a:rPr lang="en-US" sz="1400" u="none" strike="noStrike" dirty="0" smtClean="0">
                          <a:effectLst/>
                        </a:rPr>
                        <a:t>. </a:t>
                      </a:r>
                      <a:r>
                        <a:rPr lang="ru-RU" sz="1400" u="none" strike="noStrike" dirty="0" smtClean="0">
                          <a:effectLst/>
                        </a:rPr>
                        <a:t>Изменена на </a:t>
                      </a:r>
                      <a:r>
                        <a:rPr lang="en-US" sz="1400" u="none" strike="noStrike" dirty="0" smtClean="0">
                          <a:effectLst/>
                        </a:rPr>
                        <a:t>3</a:t>
                      </a:r>
                      <a:r>
                        <a:rPr lang="en-US" sz="1400" u="none" strike="noStrike" dirty="0">
                          <a:effectLst/>
                        </a:rPr>
                        <a:t>% (2%+ 1%) </a:t>
                      </a:r>
                      <a:r>
                        <a:rPr lang="ru-RU" sz="1400" u="none" strike="noStrike" dirty="0" smtClean="0">
                          <a:effectLst/>
                        </a:rPr>
                        <a:t>в январе</a:t>
                      </a:r>
                      <a:r>
                        <a:rPr lang="en-US" sz="1400" u="none" strike="noStrike" dirty="0" smtClean="0">
                          <a:effectLst/>
                        </a:rPr>
                        <a:t> 2014</a:t>
                      </a:r>
                      <a:r>
                        <a:rPr lang="ru-RU" sz="1400" u="none" strike="noStrike" dirty="0" smtClean="0">
                          <a:effectLst/>
                        </a:rPr>
                        <a:t> г. на основе</a:t>
                      </a:r>
                      <a:r>
                        <a:rPr lang="ru-RU" sz="1400" u="none" strike="noStrike" baseline="0" dirty="0" smtClean="0">
                          <a:effectLst/>
                        </a:rPr>
                        <a:t> добровольного участия</a:t>
                      </a:r>
                      <a:r>
                        <a:rPr lang="en-US" sz="1400" u="none" strike="noStrike" dirty="0" smtClean="0">
                          <a:effectLst/>
                        </a:rPr>
                        <a:t>. </a:t>
                      </a:r>
                      <a:r>
                        <a:rPr lang="ru-RU" sz="1400" u="none" strike="noStrike" dirty="0" smtClean="0">
                          <a:effectLst/>
                        </a:rPr>
                        <a:t>Дополнительный взнос</a:t>
                      </a:r>
                      <a:r>
                        <a:rPr lang="en-US" sz="1400" u="none" strike="noStrike" dirty="0" smtClean="0">
                          <a:effectLst/>
                        </a:rPr>
                        <a:t> </a:t>
                      </a:r>
                      <a:r>
                        <a:rPr lang="en-US" sz="1400" u="none" strike="noStrike" dirty="0">
                          <a:effectLst/>
                        </a:rPr>
                        <a:t>2% </a:t>
                      </a:r>
                      <a:r>
                        <a:rPr lang="ru-RU" sz="1400" u="none" strike="noStrike" dirty="0" smtClean="0">
                          <a:effectLst/>
                        </a:rPr>
                        <a:t>на период</a:t>
                      </a:r>
                      <a:r>
                        <a:rPr lang="en-US" sz="1400" u="none" strike="noStrike" dirty="0" smtClean="0">
                          <a:effectLst/>
                        </a:rPr>
                        <a:t> 2016-2019</a:t>
                      </a:r>
                      <a:r>
                        <a:rPr lang="ru-RU" sz="1400" u="none" strike="noStrike" dirty="0" smtClean="0">
                          <a:effectLst/>
                        </a:rPr>
                        <a:t> </a:t>
                      </a:r>
                      <a:r>
                        <a:rPr lang="ru-RU" sz="1400" u="none" strike="noStrike" dirty="0" err="1" smtClean="0">
                          <a:effectLst/>
                        </a:rPr>
                        <a:t>гг</a:t>
                      </a:r>
                      <a:r>
                        <a:rPr lang="en-US" sz="1400" u="none" strike="noStrike" dirty="0" smtClean="0">
                          <a:effectLst/>
                        </a:rPr>
                        <a:t>.</a:t>
                      </a:r>
                      <a:endParaRPr lang="en-US" sz="1400" b="0" i="0" u="none" strike="noStrike" dirty="0">
                        <a:solidFill>
                          <a:srgbClr val="000000"/>
                        </a:solidFill>
                        <a:effectLst/>
                        <a:latin typeface="Calibri"/>
                      </a:endParaRPr>
                    </a:p>
                  </a:txBody>
                  <a:tcPr marL="6429" marR="6429" marT="6429" marB="0" anchor="ctr"/>
                </a:tc>
                <a:extLst>
                  <a:ext uri="{0D108BD9-81ED-4DB2-BD59-A6C34878D82A}">
                    <a16:rowId xmlns="" xmlns:a16="http://schemas.microsoft.com/office/drawing/2014/main" val="10004"/>
                  </a:ext>
                </a:extLst>
              </a:tr>
              <a:tr h="385714">
                <a:tc>
                  <a:txBody>
                    <a:bodyPr/>
                    <a:lstStyle/>
                    <a:p>
                      <a:pPr algn="l" fontAlgn="ctr"/>
                      <a:r>
                        <a:rPr lang="ru-RU" sz="1400" u="none" strike="noStrike" dirty="0" smtClean="0">
                          <a:effectLst/>
                        </a:rPr>
                        <a:t>Венгрия</a:t>
                      </a:r>
                      <a:endParaRPr lang="pl-PL" sz="1400" b="1" i="0" u="none" strike="noStrike" dirty="0">
                        <a:solidFill>
                          <a:srgbClr val="000000"/>
                        </a:solidFill>
                        <a:effectLst/>
                        <a:latin typeface="Arial"/>
                      </a:endParaRPr>
                    </a:p>
                  </a:txBody>
                  <a:tcPr marL="6429" marR="6429" marT="6429" marB="0" anchor="ctr"/>
                </a:tc>
                <a:tc>
                  <a:txBody>
                    <a:bodyPr/>
                    <a:lstStyle/>
                    <a:p>
                      <a:pPr algn="l" fontAlgn="ctr"/>
                      <a:r>
                        <a:rPr lang="ru-RU" sz="1400" b="1" u="none" strike="noStrike" dirty="0" smtClean="0">
                          <a:effectLst/>
                        </a:rPr>
                        <a:t>Долгосрочная отмена</a:t>
                      </a:r>
                      <a:r>
                        <a:rPr lang="en-US" sz="1400" b="1" u="none" strike="noStrike" dirty="0" smtClean="0">
                          <a:effectLst/>
                        </a:rPr>
                        <a:t>.</a:t>
                      </a:r>
                      <a:r>
                        <a:rPr lang="en-US" sz="1400" b="1" u="none" strike="noStrike" dirty="0">
                          <a:effectLst/>
                        </a:rPr>
                        <a:t/>
                      </a:r>
                      <a:br>
                        <a:rPr lang="en-US" sz="1400" b="1" u="none" strike="noStrike" dirty="0">
                          <a:effectLst/>
                        </a:rPr>
                      </a:br>
                      <a:r>
                        <a:rPr lang="ru-RU" sz="1400" b="0" u="none" strike="noStrike" dirty="0" smtClean="0">
                          <a:effectLst/>
                        </a:rPr>
                        <a:t>Ставка</a:t>
                      </a:r>
                      <a:r>
                        <a:rPr lang="ru-RU" sz="1400" b="0" u="none" strike="noStrike" baseline="0" dirty="0" smtClean="0">
                          <a:effectLst/>
                        </a:rPr>
                        <a:t> взноса снижена до</a:t>
                      </a:r>
                      <a:r>
                        <a:rPr lang="en-US" sz="1400" u="none" strike="noStrike" dirty="0" smtClean="0">
                          <a:effectLst/>
                        </a:rPr>
                        <a:t> </a:t>
                      </a:r>
                      <a:r>
                        <a:rPr lang="en-US" sz="1400" u="none" strike="noStrike" dirty="0">
                          <a:effectLst/>
                        </a:rPr>
                        <a:t>0% </a:t>
                      </a:r>
                      <a:r>
                        <a:rPr lang="ru-RU" sz="1400" u="none" strike="noStrike" dirty="0" smtClean="0">
                          <a:effectLst/>
                        </a:rPr>
                        <a:t>в январе</a:t>
                      </a:r>
                      <a:r>
                        <a:rPr lang="en-US" sz="1400" u="none" strike="noStrike" dirty="0" smtClean="0">
                          <a:effectLst/>
                        </a:rPr>
                        <a:t> 2011</a:t>
                      </a:r>
                      <a:r>
                        <a:rPr lang="ru-RU" sz="1400" u="none" strike="noStrike" dirty="0" smtClean="0">
                          <a:effectLst/>
                        </a:rPr>
                        <a:t> г., активы переведены в обязательную распределительную систему</a:t>
                      </a:r>
                      <a:r>
                        <a:rPr lang="en-US" sz="1400" u="none" strike="noStrike" dirty="0" smtClean="0">
                          <a:effectLst/>
                        </a:rPr>
                        <a:t>.</a:t>
                      </a:r>
                      <a:endParaRPr lang="en-US" sz="1400" b="0" i="0" u="none" strike="noStrike" dirty="0">
                        <a:solidFill>
                          <a:srgbClr val="000000"/>
                        </a:solidFill>
                        <a:effectLst/>
                        <a:latin typeface="Calibri"/>
                      </a:endParaRPr>
                    </a:p>
                  </a:txBody>
                  <a:tcPr marL="6429" marR="6429" marT="6429" marB="0" anchor="ctr"/>
                </a:tc>
                <a:extLst>
                  <a:ext uri="{0D108BD9-81ED-4DB2-BD59-A6C34878D82A}">
                    <a16:rowId xmlns="" xmlns:a16="http://schemas.microsoft.com/office/drawing/2014/main" val="10005"/>
                  </a:ext>
                </a:extLst>
              </a:tr>
              <a:tr h="900000">
                <a:tc>
                  <a:txBody>
                    <a:bodyPr/>
                    <a:lstStyle/>
                    <a:p>
                      <a:pPr algn="l" fontAlgn="ctr"/>
                      <a:r>
                        <a:rPr lang="ru-RU" sz="1400" u="none" strike="noStrike" dirty="0" smtClean="0">
                          <a:effectLst/>
                        </a:rPr>
                        <a:t>Польша</a:t>
                      </a:r>
                      <a:endParaRPr lang="pl-PL" sz="1400" b="1" i="0" u="none" strike="noStrike" dirty="0">
                        <a:solidFill>
                          <a:srgbClr val="000000"/>
                        </a:solidFill>
                        <a:effectLst/>
                        <a:latin typeface="Arial"/>
                      </a:endParaRPr>
                    </a:p>
                  </a:txBody>
                  <a:tcPr marL="6429" marR="6429" marT="6429" marB="0" anchor="ctr"/>
                </a:tc>
                <a:tc>
                  <a:txBody>
                    <a:bodyPr/>
                    <a:lstStyle/>
                    <a:p>
                      <a:pPr algn="l" fontAlgn="ctr"/>
                      <a:r>
                        <a:rPr lang="ru-RU" sz="1400" b="1" u="none" strike="noStrike" dirty="0" smtClean="0">
                          <a:effectLst/>
                        </a:rPr>
                        <a:t>Долгосрочное сокращение и частичная отмена</a:t>
                      </a:r>
                      <a:r>
                        <a:rPr lang="en-US" sz="1400" b="1" u="none" strike="noStrike" dirty="0" smtClean="0">
                          <a:effectLst/>
                        </a:rPr>
                        <a:t>.</a:t>
                      </a:r>
                      <a:r>
                        <a:rPr lang="en-US" sz="1400" b="1" u="none" strike="noStrike" dirty="0">
                          <a:effectLst/>
                        </a:rPr>
                        <a:t/>
                      </a:r>
                      <a:br>
                        <a:rPr lang="en-US" sz="1400" b="1" u="none" strike="noStrike" dirty="0">
                          <a:effectLst/>
                        </a:rPr>
                      </a:br>
                      <a:r>
                        <a:rPr lang="ru-RU" sz="1400" b="0" u="none" strike="noStrike" dirty="0" smtClean="0">
                          <a:effectLst/>
                        </a:rPr>
                        <a:t>Ставка</a:t>
                      </a:r>
                      <a:r>
                        <a:rPr lang="ru-RU" sz="1400" b="0" u="none" strike="noStrike" baseline="0" dirty="0" smtClean="0">
                          <a:effectLst/>
                        </a:rPr>
                        <a:t> взноса снижена до </a:t>
                      </a:r>
                      <a:r>
                        <a:rPr lang="en-US" sz="1400" u="none" strike="noStrike" dirty="0" smtClean="0">
                          <a:effectLst/>
                        </a:rPr>
                        <a:t>2</a:t>
                      </a:r>
                      <a:r>
                        <a:rPr lang="ru-RU" sz="1400" u="none" strike="noStrike" dirty="0" smtClean="0">
                          <a:effectLst/>
                        </a:rPr>
                        <a:t>,</a:t>
                      </a:r>
                      <a:r>
                        <a:rPr lang="en-US" sz="1400" u="none" strike="noStrike" dirty="0" smtClean="0">
                          <a:effectLst/>
                        </a:rPr>
                        <a:t>3</a:t>
                      </a:r>
                      <a:r>
                        <a:rPr lang="en-US" sz="1400" u="none" strike="noStrike" dirty="0">
                          <a:effectLst/>
                        </a:rPr>
                        <a:t>% </a:t>
                      </a:r>
                      <a:r>
                        <a:rPr lang="ru-RU" sz="1400" u="none" strike="noStrike" dirty="0" smtClean="0">
                          <a:effectLst/>
                        </a:rPr>
                        <a:t>в мае</a:t>
                      </a:r>
                      <a:r>
                        <a:rPr lang="en-US" sz="1400" u="none" strike="noStrike" dirty="0" smtClean="0">
                          <a:effectLst/>
                        </a:rPr>
                        <a:t> 2011</a:t>
                      </a:r>
                      <a:r>
                        <a:rPr lang="ru-RU" sz="1400" u="none" strike="noStrike" dirty="0" smtClean="0">
                          <a:effectLst/>
                        </a:rPr>
                        <a:t> г</a:t>
                      </a:r>
                      <a:r>
                        <a:rPr lang="en-US" sz="1400" u="none" strike="noStrike" dirty="0" smtClean="0">
                          <a:effectLst/>
                        </a:rPr>
                        <a:t>. </a:t>
                      </a:r>
                      <a:r>
                        <a:rPr lang="ru-RU" sz="1400" u="none" strike="noStrike" dirty="0" smtClean="0">
                          <a:effectLst/>
                        </a:rPr>
                        <a:t>С февраля </a:t>
                      </a:r>
                      <a:r>
                        <a:rPr lang="en-US" sz="1400" u="none" strike="noStrike" dirty="0" smtClean="0">
                          <a:effectLst/>
                        </a:rPr>
                        <a:t>2014</a:t>
                      </a:r>
                      <a:r>
                        <a:rPr lang="ru-RU" sz="1400" u="none" strike="noStrike" dirty="0" smtClean="0">
                          <a:effectLst/>
                        </a:rPr>
                        <a:t> г. ставка составляет</a:t>
                      </a:r>
                      <a:r>
                        <a:rPr lang="en-US" sz="1400" u="none" strike="noStrike" dirty="0" smtClean="0">
                          <a:effectLst/>
                        </a:rPr>
                        <a:t> 2</a:t>
                      </a:r>
                      <a:r>
                        <a:rPr lang="ru-RU" sz="1400" u="none" strike="noStrike" dirty="0" smtClean="0">
                          <a:effectLst/>
                        </a:rPr>
                        <a:t>,</a:t>
                      </a:r>
                      <a:r>
                        <a:rPr lang="en-US" sz="1400" u="none" strike="noStrike" dirty="0" smtClean="0">
                          <a:effectLst/>
                        </a:rPr>
                        <a:t>92</a:t>
                      </a:r>
                      <a:r>
                        <a:rPr lang="en-US" sz="1400" u="none" strike="noStrike" dirty="0">
                          <a:effectLst/>
                        </a:rPr>
                        <a:t>%, </a:t>
                      </a:r>
                      <a:r>
                        <a:rPr lang="ru-RU" sz="1400" u="none" strike="noStrike" dirty="0" smtClean="0">
                          <a:effectLst/>
                        </a:rPr>
                        <a:t>в феврале</a:t>
                      </a:r>
                      <a:r>
                        <a:rPr lang="en-US" sz="1400" u="none" strike="noStrike" dirty="0" smtClean="0">
                          <a:effectLst/>
                        </a:rPr>
                        <a:t> 2014</a:t>
                      </a:r>
                      <a:r>
                        <a:rPr lang="ru-RU" sz="1400" u="none" strike="noStrike" dirty="0" smtClean="0">
                          <a:effectLst/>
                        </a:rPr>
                        <a:t> г. активы,</a:t>
                      </a:r>
                      <a:r>
                        <a:rPr lang="ru-RU" sz="1400" u="none" strike="noStrike" baseline="0" dirty="0" smtClean="0">
                          <a:effectLst/>
                        </a:rPr>
                        <a:t> вложенные в государственные облигации, переведены в распределительную систему и погашены</a:t>
                      </a:r>
                      <a:r>
                        <a:rPr lang="en-US" sz="1400" u="none" strike="noStrike" dirty="0" smtClean="0">
                          <a:effectLst/>
                        </a:rPr>
                        <a:t>.</a:t>
                      </a:r>
                      <a:r>
                        <a:rPr lang="ru-RU" sz="1400" u="none" strike="noStrike" dirty="0" smtClean="0">
                          <a:effectLst/>
                        </a:rPr>
                        <a:t> В </a:t>
                      </a:r>
                      <a:r>
                        <a:rPr lang="en-US" sz="1400" u="none" strike="noStrike" dirty="0" smtClean="0">
                          <a:effectLst/>
                        </a:rPr>
                        <a:t>2014</a:t>
                      </a:r>
                      <a:r>
                        <a:rPr lang="ru-RU" sz="1400" u="none" strike="noStrike" dirty="0" smtClean="0">
                          <a:effectLst/>
                        </a:rPr>
                        <a:t> г. введена схема выражения согласия или отказа от участия в системе в установленные сроки</a:t>
                      </a:r>
                      <a:r>
                        <a:rPr lang="en-US" sz="1400" u="none" strike="noStrike" dirty="0" smtClean="0">
                          <a:effectLst/>
                        </a:rPr>
                        <a:t>. </a:t>
                      </a:r>
                      <a:r>
                        <a:rPr lang="ru-RU" sz="1400" u="none" strike="noStrike" dirty="0" smtClean="0">
                          <a:effectLst/>
                        </a:rPr>
                        <a:t>Активы накопительной части постепенно переводились в распределительную систему</a:t>
                      </a:r>
                      <a:r>
                        <a:rPr lang="ru-RU" sz="1400" u="none" strike="noStrike" baseline="0" dirty="0" smtClean="0">
                          <a:effectLst/>
                        </a:rPr>
                        <a:t> за </a:t>
                      </a:r>
                      <a:r>
                        <a:rPr lang="en-US" sz="1400" u="none" strike="noStrike" dirty="0" smtClean="0">
                          <a:effectLst/>
                        </a:rPr>
                        <a:t>10 </a:t>
                      </a:r>
                      <a:r>
                        <a:rPr lang="ru-RU" sz="1400" u="none" strike="noStrike" dirty="0" smtClean="0">
                          <a:effectLst/>
                        </a:rPr>
                        <a:t>лет до выхода на пенсию</a:t>
                      </a:r>
                      <a:r>
                        <a:rPr lang="en-US" sz="1400" u="none" strike="noStrike" dirty="0" smtClean="0">
                          <a:effectLst/>
                        </a:rPr>
                        <a:t>. </a:t>
                      </a:r>
                      <a:endParaRPr lang="en-US" sz="1400" b="0" i="0" u="none" strike="noStrike" dirty="0">
                        <a:solidFill>
                          <a:srgbClr val="000000"/>
                        </a:solidFill>
                        <a:effectLst/>
                        <a:latin typeface="Calibri"/>
                      </a:endParaRPr>
                    </a:p>
                  </a:txBody>
                  <a:tcPr marL="6429" marR="6429" marT="6429" marB="0" anchor="ctr"/>
                </a:tc>
                <a:extLst>
                  <a:ext uri="{0D108BD9-81ED-4DB2-BD59-A6C34878D82A}">
                    <a16:rowId xmlns="" xmlns:a16="http://schemas.microsoft.com/office/drawing/2014/main" val="10006"/>
                  </a:ext>
                </a:extLst>
              </a:tr>
              <a:tr h="514286">
                <a:tc>
                  <a:txBody>
                    <a:bodyPr/>
                    <a:lstStyle/>
                    <a:p>
                      <a:pPr algn="l" fontAlgn="ctr"/>
                      <a:r>
                        <a:rPr lang="ru-RU" sz="1400" u="none" strike="noStrike" dirty="0" smtClean="0">
                          <a:effectLst/>
                        </a:rPr>
                        <a:t>Румыния</a:t>
                      </a:r>
                      <a:endParaRPr lang="pl-PL" sz="1400" b="1" i="0" u="none" strike="noStrike" dirty="0">
                        <a:solidFill>
                          <a:srgbClr val="000000"/>
                        </a:solidFill>
                        <a:effectLst/>
                        <a:latin typeface="Arial"/>
                      </a:endParaRPr>
                    </a:p>
                  </a:txBody>
                  <a:tcPr marL="6429" marR="6429" marT="6429" marB="0" anchor="ctr"/>
                </a:tc>
                <a:tc>
                  <a:txBody>
                    <a:bodyPr/>
                    <a:lstStyle/>
                    <a:p>
                      <a:pPr algn="l" fontAlgn="ctr"/>
                      <a:r>
                        <a:rPr lang="ru-RU" sz="1400" b="1" u="none" strike="noStrike" dirty="0" smtClean="0">
                          <a:effectLst/>
                        </a:rPr>
                        <a:t>Временное снижение</a:t>
                      </a:r>
                      <a:r>
                        <a:rPr lang="en-US" sz="1400" b="1" u="none" strike="noStrike" dirty="0" smtClean="0">
                          <a:effectLst/>
                        </a:rPr>
                        <a:t>.</a:t>
                      </a:r>
                      <a:r>
                        <a:rPr lang="en-US" sz="1400" u="none" strike="noStrike" dirty="0">
                          <a:effectLst/>
                        </a:rPr>
                        <a:t/>
                      </a:r>
                      <a:br>
                        <a:rPr lang="en-US" sz="1400" u="none" strike="noStrike" dirty="0">
                          <a:effectLst/>
                        </a:rPr>
                      </a:br>
                      <a:r>
                        <a:rPr lang="ru-RU" sz="1400" u="none" strike="noStrike" dirty="0" smtClean="0">
                          <a:effectLst/>
                        </a:rPr>
                        <a:t>Замедление темпов запланированного увеличения размера взносов с </a:t>
                      </a:r>
                      <a:r>
                        <a:rPr lang="en-US" sz="1400" u="none" strike="noStrike" dirty="0" smtClean="0">
                          <a:effectLst/>
                        </a:rPr>
                        <a:t>2</a:t>
                      </a:r>
                      <a:r>
                        <a:rPr lang="en-US" sz="1400" u="none" strike="noStrike" dirty="0">
                          <a:effectLst/>
                        </a:rPr>
                        <a:t>% </a:t>
                      </a:r>
                      <a:r>
                        <a:rPr lang="ru-RU" sz="1400" u="none" strike="noStrike" dirty="0" smtClean="0">
                          <a:effectLst/>
                        </a:rPr>
                        <a:t>до</a:t>
                      </a:r>
                      <a:r>
                        <a:rPr lang="en-US" sz="1400" u="none" strike="noStrike" dirty="0" smtClean="0">
                          <a:effectLst/>
                        </a:rPr>
                        <a:t> </a:t>
                      </a:r>
                      <a:r>
                        <a:rPr lang="en-US" sz="1400" u="none" strike="noStrike" dirty="0">
                          <a:effectLst/>
                        </a:rPr>
                        <a:t>6%. </a:t>
                      </a:r>
                      <a:r>
                        <a:rPr lang="ru-RU" sz="1400" u="none" strike="noStrike" dirty="0" smtClean="0">
                          <a:effectLst/>
                        </a:rPr>
                        <a:t>Ставка заморожена на уровне</a:t>
                      </a:r>
                      <a:r>
                        <a:rPr lang="en-US" sz="1400" u="none" strike="noStrike" dirty="0" smtClean="0">
                          <a:effectLst/>
                        </a:rPr>
                        <a:t> </a:t>
                      </a:r>
                      <a:r>
                        <a:rPr lang="en-US" sz="1400" u="none" strike="noStrike" dirty="0">
                          <a:effectLst/>
                        </a:rPr>
                        <a:t>2%, </a:t>
                      </a:r>
                      <a:r>
                        <a:rPr lang="ru-RU" sz="1400" u="none" strike="noStrike" dirty="0" smtClean="0">
                          <a:effectLst/>
                        </a:rPr>
                        <a:t>с </a:t>
                      </a:r>
                      <a:r>
                        <a:rPr lang="en-US" sz="1400" u="none" strike="noStrike" dirty="0" smtClean="0">
                          <a:effectLst/>
                        </a:rPr>
                        <a:t>2011</a:t>
                      </a:r>
                      <a:r>
                        <a:rPr lang="ru-RU" sz="1400" u="none" strike="noStrike" dirty="0" smtClean="0">
                          <a:effectLst/>
                        </a:rPr>
                        <a:t> г.</a:t>
                      </a:r>
                      <a:r>
                        <a:rPr lang="en-US" sz="1400" u="none" strike="noStrike" dirty="0" smtClean="0">
                          <a:effectLst/>
                        </a:rPr>
                        <a:t> </a:t>
                      </a:r>
                      <a:r>
                        <a:rPr lang="ru-RU" sz="1400" u="none" strike="noStrike" dirty="0" smtClean="0">
                          <a:effectLst/>
                        </a:rPr>
                        <a:t>ежегодно повышалась на </a:t>
                      </a:r>
                      <a:r>
                        <a:rPr lang="en-US" sz="1400" u="none" strike="noStrike" dirty="0" smtClean="0">
                          <a:effectLst/>
                        </a:rPr>
                        <a:t>0</a:t>
                      </a:r>
                      <a:r>
                        <a:rPr lang="ru-RU" sz="1400" u="none" strike="noStrike" dirty="0" smtClean="0">
                          <a:effectLst/>
                        </a:rPr>
                        <a:t>,</a:t>
                      </a:r>
                      <a:r>
                        <a:rPr lang="en-US" sz="1400" u="none" strike="noStrike" dirty="0" smtClean="0">
                          <a:effectLst/>
                        </a:rPr>
                        <a:t>5</a:t>
                      </a:r>
                      <a:r>
                        <a:rPr lang="ru-RU" sz="1400" u="none" strike="noStrike" dirty="0" smtClean="0">
                          <a:effectLst/>
                        </a:rPr>
                        <a:t> </a:t>
                      </a:r>
                      <a:r>
                        <a:rPr lang="ru-RU" sz="1400" u="none" strike="noStrike" dirty="0" err="1" smtClean="0">
                          <a:effectLst/>
                        </a:rPr>
                        <a:t>пп</a:t>
                      </a:r>
                      <a:r>
                        <a:rPr lang="ru-RU" sz="1400" u="none" strike="noStrike" dirty="0" smtClean="0">
                          <a:effectLst/>
                        </a:rPr>
                        <a:t> до </a:t>
                      </a:r>
                      <a:r>
                        <a:rPr lang="en-US" sz="1400" u="none" strike="noStrike" baseline="0" dirty="0" smtClean="0">
                          <a:effectLst/>
                        </a:rPr>
                        <a:t>5</a:t>
                      </a:r>
                      <a:r>
                        <a:rPr lang="en-US" sz="1400" u="none" strike="noStrike" baseline="0" dirty="0">
                          <a:effectLst/>
                        </a:rPr>
                        <a:t>% </a:t>
                      </a:r>
                      <a:r>
                        <a:rPr lang="ru-RU" sz="1400" u="none" strike="noStrike" baseline="0" dirty="0" smtClean="0">
                          <a:effectLst/>
                        </a:rPr>
                        <a:t>в 2</a:t>
                      </a:r>
                      <a:r>
                        <a:rPr lang="en-US" sz="1400" u="none" strike="noStrike" baseline="0" dirty="0" smtClean="0">
                          <a:effectLst/>
                        </a:rPr>
                        <a:t>015</a:t>
                      </a:r>
                      <a:r>
                        <a:rPr lang="ru-RU" sz="1400" u="none" strike="noStrike" baseline="0" dirty="0" smtClean="0">
                          <a:effectLst/>
                        </a:rPr>
                        <a:t> г.</a:t>
                      </a:r>
                      <a:r>
                        <a:rPr lang="en-US" sz="1400" u="none" strike="noStrike" baseline="0" dirty="0" smtClean="0">
                          <a:effectLst/>
                        </a:rPr>
                        <a:t>, </a:t>
                      </a:r>
                      <a:r>
                        <a:rPr lang="ru-RU" sz="1400" u="none" strike="noStrike" baseline="0" dirty="0" smtClean="0">
                          <a:effectLst/>
                        </a:rPr>
                        <a:t>составила</a:t>
                      </a:r>
                      <a:r>
                        <a:rPr lang="en-US" sz="1400" u="none" strike="noStrike" baseline="0" dirty="0" smtClean="0">
                          <a:effectLst/>
                        </a:rPr>
                        <a:t> 5</a:t>
                      </a:r>
                      <a:r>
                        <a:rPr lang="ru-RU" sz="1400" u="none" strike="noStrike" baseline="0" dirty="0" smtClean="0">
                          <a:effectLst/>
                        </a:rPr>
                        <a:t>,</a:t>
                      </a:r>
                      <a:r>
                        <a:rPr lang="en-US" sz="1400" u="none" strike="noStrike" baseline="0" dirty="0" smtClean="0">
                          <a:effectLst/>
                        </a:rPr>
                        <a:t>1</a:t>
                      </a:r>
                      <a:r>
                        <a:rPr lang="en-US" sz="1400" u="none" strike="noStrike" baseline="0" dirty="0">
                          <a:effectLst/>
                        </a:rPr>
                        <a:t>% </a:t>
                      </a:r>
                      <a:r>
                        <a:rPr lang="ru-RU" sz="1400" u="none" strike="noStrike" baseline="0" dirty="0" smtClean="0">
                          <a:effectLst/>
                        </a:rPr>
                        <a:t>в</a:t>
                      </a:r>
                      <a:r>
                        <a:rPr lang="en-US" sz="1400" u="none" strike="noStrike" baseline="0" dirty="0" smtClean="0">
                          <a:effectLst/>
                        </a:rPr>
                        <a:t> 2016</a:t>
                      </a:r>
                      <a:r>
                        <a:rPr lang="ru-RU" sz="1400" u="none" strike="noStrike" baseline="0" dirty="0" smtClean="0">
                          <a:effectLst/>
                        </a:rPr>
                        <a:t> г. и </a:t>
                      </a:r>
                      <a:r>
                        <a:rPr lang="en-US" sz="1400" u="none" strike="noStrike" baseline="0" dirty="0" smtClean="0">
                          <a:effectLst/>
                        </a:rPr>
                        <a:t>6</a:t>
                      </a:r>
                      <a:r>
                        <a:rPr lang="en-US" sz="1400" u="none" strike="noStrike" baseline="0" dirty="0">
                          <a:effectLst/>
                        </a:rPr>
                        <a:t>% </a:t>
                      </a:r>
                      <a:r>
                        <a:rPr lang="ru-RU" sz="1400" u="none" strike="noStrike" baseline="0" dirty="0" smtClean="0">
                          <a:effectLst/>
                        </a:rPr>
                        <a:t>начиная с </a:t>
                      </a:r>
                      <a:r>
                        <a:rPr lang="en-US" sz="1400" u="none" strike="noStrike" baseline="0" dirty="0" smtClean="0">
                          <a:effectLst/>
                        </a:rPr>
                        <a:t>2017</a:t>
                      </a:r>
                      <a:r>
                        <a:rPr lang="ru-RU" sz="1400" u="none" strike="noStrike" baseline="0" dirty="0" smtClean="0">
                          <a:effectLst/>
                        </a:rPr>
                        <a:t> г.</a:t>
                      </a:r>
                      <a:r>
                        <a:rPr lang="en-US" sz="1400" u="none" strike="noStrike" baseline="0" dirty="0" smtClean="0">
                          <a:effectLst/>
                        </a:rPr>
                        <a:t> </a:t>
                      </a:r>
                      <a:endParaRPr lang="en-US" sz="1400" b="0" i="0" u="none" strike="noStrike" dirty="0">
                        <a:solidFill>
                          <a:srgbClr val="000000"/>
                        </a:solidFill>
                        <a:effectLst/>
                        <a:latin typeface="Calibri"/>
                      </a:endParaRPr>
                    </a:p>
                  </a:txBody>
                  <a:tcPr marL="6429" marR="6429" marT="6429" marB="0" anchor="ctr"/>
                </a:tc>
                <a:extLst>
                  <a:ext uri="{0D108BD9-81ED-4DB2-BD59-A6C34878D82A}">
                    <a16:rowId xmlns="" xmlns:a16="http://schemas.microsoft.com/office/drawing/2014/main" val="10007"/>
                  </a:ext>
                </a:extLst>
              </a:tr>
              <a:tr h="385714">
                <a:tc>
                  <a:txBody>
                    <a:bodyPr/>
                    <a:lstStyle/>
                    <a:p>
                      <a:pPr algn="l" fontAlgn="ctr"/>
                      <a:r>
                        <a:rPr lang="ru-RU" sz="1400" u="none" strike="noStrike" dirty="0" smtClean="0">
                          <a:effectLst/>
                        </a:rPr>
                        <a:t>Словакия</a:t>
                      </a:r>
                      <a:endParaRPr lang="pl-PL" sz="1400" b="1" i="0" u="none" strike="noStrike" dirty="0">
                        <a:solidFill>
                          <a:srgbClr val="000000"/>
                        </a:solidFill>
                        <a:effectLst/>
                        <a:latin typeface="Arial"/>
                      </a:endParaRPr>
                    </a:p>
                  </a:txBody>
                  <a:tcPr marL="6429" marR="6429" marT="6429" marB="0" anchor="ctr"/>
                </a:tc>
                <a:tc>
                  <a:txBody>
                    <a:bodyPr/>
                    <a:lstStyle/>
                    <a:p>
                      <a:pPr algn="l" fontAlgn="ctr"/>
                      <a:r>
                        <a:rPr lang="ru-RU" sz="1400" b="1" u="none" strike="noStrike" dirty="0" smtClean="0">
                          <a:effectLst/>
                        </a:rPr>
                        <a:t>Долгосрочное снижение</a:t>
                      </a:r>
                      <a:r>
                        <a:rPr lang="en-US" sz="1400" b="1" u="none" strike="noStrike" dirty="0" smtClean="0">
                          <a:effectLst/>
                        </a:rPr>
                        <a:t>.</a:t>
                      </a:r>
                      <a:r>
                        <a:rPr lang="en-US" sz="1400" b="1" u="none" strike="noStrike" dirty="0">
                          <a:effectLst/>
                        </a:rPr>
                        <a:t/>
                      </a:r>
                      <a:br>
                        <a:rPr lang="en-US" sz="1400" b="1" u="none" strike="noStrike" dirty="0">
                          <a:effectLst/>
                        </a:rPr>
                      </a:br>
                      <a:r>
                        <a:rPr lang="ru-RU" sz="1400" b="0" u="none" strike="noStrike" dirty="0" smtClean="0">
                          <a:effectLst/>
                        </a:rPr>
                        <a:t>Ставка </a:t>
                      </a:r>
                      <a:r>
                        <a:rPr lang="en-US" sz="1400" u="none" strike="noStrike" dirty="0" smtClean="0">
                          <a:effectLst/>
                        </a:rPr>
                        <a:t>9</a:t>
                      </a:r>
                      <a:r>
                        <a:rPr lang="en-US" sz="1400" u="none" strike="noStrike" dirty="0">
                          <a:effectLst/>
                        </a:rPr>
                        <a:t>% </a:t>
                      </a:r>
                      <a:r>
                        <a:rPr lang="ru-RU" sz="1400" u="none" strike="noStrike" dirty="0" smtClean="0">
                          <a:effectLst/>
                        </a:rPr>
                        <a:t>снижена до </a:t>
                      </a:r>
                      <a:r>
                        <a:rPr lang="en-US" sz="1400" u="none" strike="noStrike" dirty="0" smtClean="0">
                          <a:effectLst/>
                        </a:rPr>
                        <a:t>4</a:t>
                      </a:r>
                      <a:r>
                        <a:rPr lang="en-US" sz="1400" u="none" strike="noStrike" dirty="0">
                          <a:effectLst/>
                        </a:rPr>
                        <a:t>% </a:t>
                      </a:r>
                      <a:r>
                        <a:rPr lang="ru-RU" sz="1400" u="none" strike="noStrike" dirty="0" smtClean="0">
                          <a:effectLst/>
                        </a:rPr>
                        <a:t>в</a:t>
                      </a:r>
                      <a:r>
                        <a:rPr lang="en-US" sz="1400" u="none" strike="noStrike" dirty="0" smtClean="0">
                          <a:effectLst/>
                        </a:rPr>
                        <a:t> 2013</a:t>
                      </a:r>
                      <a:r>
                        <a:rPr lang="ru-RU" sz="1400" u="none" strike="noStrike" dirty="0" smtClean="0">
                          <a:effectLst/>
                        </a:rPr>
                        <a:t> г</a:t>
                      </a:r>
                      <a:r>
                        <a:rPr lang="en-US" sz="1400" u="none" strike="noStrike" dirty="0" smtClean="0">
                          <a:effectLst/>
                        </a:rPr>
                        <a:t>. </a:t>
                      </a:r>
                      <a:r>
                        <a:rPr lang="ru-RU" sz="1400" u="none" strike="noStrike" dirty="0" smtClean="0">
                          <a:effectLst/>
                        </a:rPr>
                        <a:t>Введена</a:t>
                      </a:r>
                      <a:r>
                        <a:rPr lang="ru-RU" sz="1400" u="none" strike="noStrike" baseline="0" dirty="0" smtClean="0">
                          <a:effectLst/>
                        </a:rPr>
                        <a:t> схема согласия или отказа от участия в системе</a:t>
                      </a:r>
                      <a:r>
                        <a:rPr lang="en-US" sz="1400" u="none" strike="noStrike" dirty="0" smtClean="0">
                          <a:effectLst/>
                        </a:rPr>
                        <a:t>.</a:t>
                      </a:r>
                      <a:endParaRPr lang="en-US" sz="1400" b="0" i="0" u="none" strike="noStrike" dirty="0">
                        <a:solidFill>
                          <a:srgbClr val="000000"/>
                        </a:solidFill>
                        <a:effectLst/>
                        <a:latin typeface="Calibri"/>
                      </a:endParaRPr>
                    </a:p>
                  </a:txBody>
                  <a:tcPr marL="6429" marR="6429" marT="6429" marB="0" anchor="ctr"/>
                </a:tc>
                <a:extLst>
                  <a:ext uri="{0D108BD9-81ED-4DB2-BD59-A6C34878D82A}">
                    <a16:rowId xmlns="" xmlns:a16="http://schemas.microsoft.com/office/drawing/2014/main" val="10008"/>
                  </a:ext>
                </a:extLst>
              </a:tr>
            </a:tbl>
          </a:graphicData>
        </a:graphic>
      </p:graphicFrame>
      <p:sp>
        <p:nvSpPr>
          <p:cNvPr id="5" name="pole tekstowe 4"/>
          <p:cNvSpPr txBox="1"/>
          <p:nvPr/>
        </p:nvSpPr>
        <p:spPr>
          <a:xfrm>
            <a:off x="816224" y="6418511"/>
            <a:ext cx="6618800" cy="307777"/>
          </a:xfrm>
          <a:prstGeom prst="rect">
            <a:avLst/>
          </a:prstGeom>
          <a:noFill/>
        </p:spPr>
        <p:txBody>
          <a:bodyPr wrap="none" rtlCol="0">
            <a:spAutoFit/>
          </a:bodyPr>
          <a:lstStyle/>
          <a:p>
            <a:r>
              <a:rPr lang="ru-RU" sz="1400" i="1" dirty="0" smtClean="0"/>
              <a:t>Источник</a:t>
            </a:r>
            <a:r>
              <a:rPr lang="pl-PL" sz="1400" i="1" dirty="0" smtClean="0"/>
              <a:t>: </a:t>
            </a:r>
            <a:r>
              <a:rPr lang="pl-PL" sz="1400" i="1" dirty="0"/>
              <a:t>A.Schwarz and O.Arias, The Inverting Pyramid  (2014) updated by authors</a:t>
            </a:r>
          </a:p>
        </p:txBody>
      </p:sp>
    </p:spTree>
    <p:extLst>
      <p:ext uri="{BB962C8B-B14F-4D97-AF65-F5344CB8AC3E}">
        <p14:creationId xmlns:p14="http://schemas.microsoft.com/office/powerpoint/2010/main" val="296237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ru-RU" sz="3600" dirty="0" smtClean="0"/>
              <a:t>Изменения </a:t>
            </a:r>
            <a:r>
              <a:rPr lang="pl-PL" sz="3600" dirty="0" smtClean="0"/>
              <a:t> </a:t>
            </a:r>
            <a:r>
              <a:rPr lang="pl-PL" sz="3600" dirty="0"/>
              <a:t/>
            </a:r>
            <a:br>
              <a:rPr lang="pl-PL" sz="3600" dirty="0"/>
            </a:br>
            <a:r>
              <a:rPr lang="ru-RU" sz="3600" dirty="0" smtClean="0"/>
              <a:t>взносов</a:t>
            </a:r>
            <a:endParaRPr lang="pl-PL" sz="3600" dirty="0"/>
          </a:p>
        </p:txBody>
      </p:sp>
      <p:sp>
        <p:nvSpPr>
          <p:cNvPr id="12" name="Symbol zastępczy zawartości 11"/>
          <p:cNvSpPr>
            <a:spLocks noGrp="1"/>
          </p:cNvSpPr>
          <p:nvPr>
            <p:ph idx="1"/>
          </p:nvPr>
        </p:nvSpPr>
        <p:spPr>
          <a:xfrm>
            <a:off x="479376" y="1806501"/>
            <a:ext cx="2674640" cy="4483968"/>
          </a:xfrm>
        </p:spPr>
        <p:txBody>
          <a:bodyPr>
            <a:normAutofit fontScale="85000" lnSpcReduction="20000"/>
          </a:bodyPr>
          <a:lstStyle/>
          <a:p>
            <a:r>
              <a:rPr lang="ru-RU" dirty="0" smtClean="0"/>
              <a:t>Различия в первоначальных размерах взносов</a:t>
            </a:r>
            <a:endParaRPr lang="en-US" dirty="0"/>
          </a:p>
          <a:p>
            <a:endParaRPr lang="en-US" dirty="0"/>
          </a:p>
          <a:p>
            <a:r>
              <a:rPr lang="ru-RU" dirty="0" smtClean="0"/>
              <a:t>Кроме того, различия в снижении ставок взносов</a:t>
            </a:r>
            <a:endParaRPr lang="en-US" dirty="0"/>
          </a:p>
          <a:p>
            <a:endParaRPr lang="en-US" dirty="0"/>
          </a:p>
          <a:p>
            <a:r>
              <a:rPr lang="ru-RU" dirty="0" smtClean="0"/>
              <a:t>Долгосрочные изменения произошли в Латвии</a:t>
            </a:r>
            <a:r>
              <a:rPr lang="en-US" dirty="0" smtClean="0"/>
              <a:t>, </a:t>
            </a:r>
            <a:r>
              <a:rPr lang="ru-RU" dirty="0" smtClean="0"/>
              <a:t>Польше и Словакии</a:t>
            </a:r>
            <a:endParaRPr lang="en-US" dirty="0"/>
          </a:p>
        </p:txBody>
      </p:sp>
      <p:graphicFrame>
        <p:nvGraphicFramePr>
          <p:cNvPr id="8" name="Wykres 7"/>
          <p:cNvGraphicFramePr>
            <a:graphicFrameLocks/>
          </p:cNvGraphicFramePr>
          <p:nvPr>
            <p:extLst>
              <p:ext uri="{D42A27DB-BD31-4B8C-83A1-F6EECF244321}">
                <p14:modId xmlns:p14="http://schemas.microsoft.com/office/powerpoint/2010/main" val="59909875"/>
              </p:ext>
            </p:extLst>
          </p:nvPr>
        </p:nvGraphicFramePr>
        <p:xfrm>
          <a:off x="4084864" y="4608542"/>
          <a:ext cx="3240360" cy="214460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Wykres 8"/>
          <p:cNvGraphicFramePr>
            <a:graphicFrameLocks/>
          </p:cNvGraphicFramePr>
          <p:nvPr>
            <p:extLst>
              <p:ext uri="{D42A27DB-BD31-4B8C-83A1-F6EECF244321}">
                <p14:modId xmlns:p14="http://schemas.microsoft.com/office/powerpoint/2010/main" val="1917728479"/>
              </p:ext>
            </p:extLst>
          </p:nvPr>
        </p:nvGraphicFramePr>
        <p:xfrm>
          <a:off x="7640479" y="4503686"/>
          <a:ext cx="3230184" cy="235431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Wykres 9"/>
          <p:cNvGraphicFramePr>
            <a:graphicFrameLocks/>
          </p:cNvGraphicFramePr>
          <p:nvPr>
            <p:extLst>
              <p:ext uri="{D42A27DB-BD31-4B8C-83A1-F6EECF244321}">
                <p14:modId xmlns:p14="http://schemas.microsoft.com/office/powerpoint/2010/main" val="256777087"/>
              </p:ext>
            </p:extLst>
          </p:nvPr>
        </p:nvGraphicFramePr>
        <p:xfrm>
          <a:off x="4081266" y="2287475"/>
          <a:ext cx="3168352" cy="213598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Wykres 12"/>
          <p:cNvGraphicFramePr>
            <a:graphicFrameLocks/>
          </p:cNvGraphicFramePr>
          <p:nvPr>
            <p:extLst>
              <p:ext uri="{D42A27DB-BD31-4B8C-83A1-F6EECF244321}">
                <p14:modId xmlns:p14="http://schemas.microsoft.com/office/powerpoint/2010/main" val="4246520161"/>
              </p:ext>
            </p:extLst>
          </p:nvPr>
        </p:nvGraphicFramePr>
        <p:xfrm>
          <a:off x="7640479" y="2309573"/>
          <a:ext cx="3249855" cy="217547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Wykres 13"/>
          <p:cNvGraphicFramePr>
            <a:graphicFrameLocks/>
          </p:cNvGraphicFramePr>
          <p:nvPr>
            <p:extLst>
              <p:ext uri="{D42A27DB-BD31-4B8C-83A1-F6EECF244321}">
                <p14:modId xmlns:p14="http://schemas.microsoft.com/office/powerpoint/2010/main" val="4172691719"/>
              </p:ext>
            </p:extLst>
          </p:nvPr>
        </p:nvGraphicFramePr>
        <p:xfrm>
          <a:off x="7104112" y="177814"/>
          <a:ext cx="3960440" cy="195504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5" name="Wykres 14"/>
          <p:cNvGraphicFramePr>
            <a:graphicFrameLocks/>
          </p:cNvGraphicFramePr>
          <p:nvPr>
            <p:extLst>
              <p:ext uri="{D42A27DB-BD31-4B8C-83A1-F6EECF244321}">
                <p14:modId xmlns:p14="http://schemas.microsoft.com/office/powerpoint/2010/main" val="3911148753"/>
              </p:ext>
            </p:extLst>
          </p:nvPr>
        </p:nvGraphicFramePr>
        <p:xfrm>
          <a:off x="4084863" y="182998"/>
          <a:ext cx="3001909" cy="2046682"/>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390493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ru-RU" sz="3600" dirty="0" smtClean="0"/>
              <a:t>Оценка влияния изменений на личные пенсионные накопления</a:t>
            </a:r>
            <a:r>
              <a:rPr lang="en-US" sz="3600" dirty="0" smtClean="0"/>
              <a:t>: </a:t>
            </a:r>
            <a:r>
              <a:rPr lang="ru-RU" sz="3600" dirty="0" smtClean="0"/>
              <a:t>прогнозы</a:t>
            </a:r>
            <a:endParaRPr lang="en-US" sz="3600" dirty="0"/>
          </a:p>
        </p:txBody>
      </p:sp>
      <p:sp>
        <p:nvSpPr>
          <p:cNvPr id="3" name="Symbol zastępczy zawartości 2"/>
          <p:cNvSpPr>
            <a:spLocks noGrp="1"/>
          </p:cNvSpPr>
          <p:nvPr>
            <p:ph idx="1"/>
          </p:nvPr>
        </p:nvSpPr>
        <p:spPr/>
        <p:txBody>
          <a:bodyPr>
            <a:normAutofit fontScale="92500" lnSpcReduction="10000"/>
          </a:bodyPr>
          <a:lstStyle/>
          <a:p>
            <a:r>
              <a:rPr lang="ru-RU" dirty="0" smtClean="0"/>
              <a:t>На основе прогнозов Рабочей группы по проблемам старения населения</a:t>
            </a:r>
            <a:r>
              <a:rPr lang="en-US" dirty="0" smtClean="0"/>
              <a:t>:</a:t>
            </a:r>
            <a:endParaRPr lang="en-US" dirty="0"/>
          </a:p>
          <a:p>
            <a:pPr lvl="1"/>
            <a:r>
              <a:rPr lang="ru-RU" dirty="0" smtClean="0"/>
              <a:t>Рост ВВП</a:t>
            </a:r>
            <a:r>
              <a:rPr lang="en-US" dirty="0" smtClean="0"/>
              <a:t>: 1</a:t>
            </a:r>
            <a:r>
              <a:rPr lang="ru-RU" dirty="0" smtClean="0"/>
              <a:t>,</a:t>
            </a:r>
            <a:r>
              <a:rPr lang="en-US" dirty="0" smtClean="0"/>
              <a:t>2-1</a:t>
            </a:r>
            <a:r>
              <a:rPr lang="ru-RU" dirty="0"/>
              <a:t>,</a:t>
            </a:r>
            <a:r>
              <a:rPr lang="en-US" dirty="0" smtClean="0"/>
              <a:t>6</a:t>
            </a:r>
            <a:r>
              <a:rPr lang="ru-RU" dirty="0" smtClean="0"/>
              <a:t>% в год</a:t>
            </a:r>
            <a:endParaRPr lang="en-US" dirty="0"/>
          </a:p>
          <a:p>
            <a:pPr lvl="1"/>
            <a:r>
              <a:rPr lang="ru-RU" dirty="0" smtClean="0"/>
              <a:t>Рост заработной платы</a:t>
            </a:r>
            <a:r>
              <a:rPr lang="en-US" dirty="0" smtClean="0"/>
              <a:t>: 2</a:t>
            </a:r>
            <a:r>
              <a:rPr lang="ru-RU" dirty="0" smtClean="0"/>
              <a:t>,</a:t>
            </a:r>
            <a:r>
              <a:rPr lang="en-US" dirty="0" smtClean="0"/>
              <a:t>0</a:t>
            </a:r>
            <a:r>
              <a:rPr lang="en-US" dirty="0"/>
              <a:t>– </a:t>
            </a:r>
            <a:r>
              <a:rPr lang="en-US" dirty="0" smtClean="0"/>
              <a:t>2</a:t>
            </a:r>
            <a:r>
              <a:rPr lang="ru-RU" dirty="0" smtClean="0"/>
              <a:t>,</a:t>
            </a:r>
            <a:r>
              <a:rPr lang="en-US" dirty="0" smtClean="0"/>
              <a:t>4</a:t>
            </a:r>
            <a:r>
              <a:rPr lang="ru-RU" dirty="0" smtClean="0"/>
              <a:t>% в год</a:t>
            </a:r>
            <a:endParaRPr lang="en-US" dirty="0"/>
          </a:p>
          <a:p>
            <a:pPr lvl="1"/>
            <a:r>
              <a:rPr lang="ru-RU" dirty="0" smtClean="0"/>
              <a:t>Доходность на финансовых рынках</a:t>
            </a:r>
            <a:r>
              <a:rPr lang="en-US" dirty="0" smtClean="0"/>
              <a:t>: 3</a:t>
            </a:r>
            <a:r>
              <a:rPr lang="ru-RU" dirty="0" smtClean="0"/>
              <a:t>,</a:t>
            </a:r>
            <a:r>
              <a:rPr lang="en-US" dirty="0" smtClean="0"/>
              <a:t>0</a:t>
            </a:r>
            <a:endParaRPr lang="en-US" dirty="0"/>
          </a:p>
          <a:p>
            <a:pPr lvl="1"/>
            <a:r>
              <a:rPr lang="ru-RU" dirty="0" smtClean="0"/>
              <a:t>Средняя продолжительность жизни</a:t>
            </a:r>
            <a:r>
              <a:rPr lang="en-US" dirty="0" smtClean="0"/>
              <a:t> 65</a:t>
            </a:r>
            <a:r>
              <a:rPr lang="ru-RU" dirty="0" smtClean="0"/>
              <a:t> лет (на основе демографических прогнозов </a:t>
            </a:r>
            <a:r>
              <a:rPr lang="ru-RU" dirty="0" err="1" smtClean="0"/>
              <a:t>Евростата</a:t>
            </a:r>
            <a:r>
              <a:rPr lang="ru-RU" dirty="0" smtClean="0"/>
              <a:t>) </a:t>
            </a:r>
            <a:endParaRPr lang="en-US" dirty="0"/>
          </a:p>
          <a:p>
            <a:pPr lvl="1"/>
            <a:endParaRPr lang="en-US" dirty="0"/>
          </a:p>
          <a:p>
            <a:pPr lvl="1"/>
            <a:endParaRPr lang="en-US" dirty="0"/>
          </a:p>
          <a:p>
            <a:endParaRPr lang="en-US" dirty="0"/>
          </a:p>
          <a:p>
            <a:r>
              <a:rPr lang="ru-RU" dirty="0" smtClean="0"/>
              <a:t>Существует значительная доля неопределенности в связи с возможными отклонениями от прогнозов</a:t>
            </a:r>
            <a:r>
              <a:rPr lang="en-US" dirty="0" smtClean="0"/>
              <a:t>!</a:t>
            </a:r>
            <a:endParaRPr lang="en-US" dirty="0"/>
          </a:p>
          <a:p>
            <a:pPr lvl="1"/>
            <a:endParaRPr lang="en-US" dirty="0"/>
          </a:p>
          <a:p>
            <a:endParaRPr lang="en-US" dirty="0"/>
          </a:p>
          <a:p>
            <a:pPr lvl="1"/>
            <a:endParaRPr lang="en-US" dirty="0"/>
          </a:p>
          <a:p>
            <a:pPr lvl="1"/>
            <a:endParaRPr lang="en-US" dirty="0"/>
          </a:p>
        </p:txBody>
      </p:sp>
    </p:spTree>
    <p:extLst>
      <p:ext uri="{BB962C8B-B14F-4D97-AF65-F5344CB8AC3E}">
        <p14:creationId xmlns:p14="http://schemas.microsoft.com/office/powerpoint/2010/main" val="1008351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ru-RU" dirty="0" smtClean="0"/>
              <a:t>Расчет изменения пенсионных накоплений</a:t>
            </a:r>
            <a:endParaRPr lang="en-US" dirty="0"/>
          </a:p>
        </p:txBody>
      </p:sp>
      <p:sp>
        <p:nvSpPr>
          <p:cNvPr id="3" name="Symbol zastępczy zawartości 2"/>
          <p:cNvSpPr>
            <a:spLocks noGrp="1"/>
          </p:cNvSpPr>
          <p:nvPr>
            <p:ph idx="1"/>
          </p:nvPr>
        </p:nvSpPr>
        <p:spPr/>
        <p:txBody>
          <a:bodyPr>
            <a:normAutofit fontScale="92500" lnSpcReduction="10000"/>
          </a:bodyPr>
          <a:lstStyle/>
          <a:p>
            <a:endParaRPr lang="en-US" dirty="0"/>
          </a:p>
          <a:p>
            <a:r>
              <a:rPr lang="ru-RU" b="1" dirty="0" smtClean="0"/>
              <a:t>Изменение пенсионных накоплений</a:t>
            </a:r>
            <a:r>
              <a:rPr lang="en-US" b="1" dirty="0" smtClean="0"/>
              <a:t>:</a:t>
            </a:r>
            <a:endParaRPr lang="en-US" b="1" dirty="0"/>
          </a:p>
          <a:p>
            <a:endParaRPr lang="en-US" dirty="0"/>
          </a:p>
          <a:p>
            <a:r>
              <a:rPr lang="ru-RU" dirty="0" smtClean="0"/>
              <a:t>Разница между будущей величиной накопленных взносов, выплаченных в накопительную часть пенсионной системы после и до изменения</a:t>
            </a:r>
            <a:endParaRPr lang="en-US" dirty="0"/>
          </a:p>
          <a:p>
            <a:endParaRPr lang="en-US" dirty="0"/>
          </a:p>
          <a:p>
            <a:pPr marL="777240" lvl="2" indent="0">
              <a:buNone/>
            </a:pPr>
            <a:r>
              <a:rPr lang="ru-RU" dirty="0" smtClean="0"/>
              <a:t>плюс</a:t>
            </a:r>
            <a:endParaRPr lang="en-US" dirty="0"/>
          </a:p>
          <a:p>
            <a:endParaRPr lang="en-US" dirty="0"/>
          </a:p>
          <a:p>
            <a:r>
              <a:rPr lang="ru-RU" dirty="0" smtClean="0"/>
              <a:t>Разница между будущим значением прав на получение пенсии в распределительной части пенсионной системы после и до изменения</a:t>
            </a:r>
            <a:endParaRPr lang="en-US" dirty="0"/>
          </a:p>
          <a:p>
            <a:endParaRPr lang="en-US" dirty="0"/>
          </a:p>
        </p:txBody>
      </p:sp>
    </p:spTree>
    <p:extLst>
      <p:ext uri="{BB962C8B-B14F-4D97-AF65-F5344CB8AC3E}">
        <p14:creationId xmlns:p14="http://schemas.microsoft.com/office/powerpoint/2010/main" val="14505726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ru-RU" dirty="0" smtClean="0"/>
              <a:t>Изменение пенсионных накоплений для среднего работника</a:t>
            </a:r>
            <a:endParaRPr lang="pl-PL" dirty="0"/>
          </a:p>
        </p:txBody>
      </p:sp>
      <p:graphicFrame>
        <p:nvGraphicFramePr>
          <p:cNvPr id="6" name="Symbol zastępczy zawartości 5"/>
          <p:cNvGraphicFramePr>
            <a:graphicFrameLocks noGrp="1"/>
          </p:cNvGraphicFramePr>
          <p:nvPr>
            <p:ph idx="1"/>
            <p:extLst>
              <p:ext uri="{D42A27DB-BD31-4B8C-83A1-F6EECF244321}">
                <p14:modId xmlns:p14="http://schemas.microsoft.com/office/powerpoint/2010/main" val="1124424791"/>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167948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ru-RU" dirty="0" smtClean="0"/>
              <a:t>Выводы </a:t>
            </a:r>
            <a:endParaRPr lang="en-US" dirty="0"/>
          </a:p>
        </p:txBody>
      </p:sp>
      <p:sp>
        <p:nvSpPr>
          <p:cNvPr id="3" name="Symbol zastępczy zawartości 2"/>
          <p:cNvSpPr>
            <a:spLocks noGrp="1"/>
          </p:cNvSpPr>
          <p:nvPr>
            <p:ph idx="1"/>
          </p:nvPr>
        </p:nvSpPr>
        <p:spPr/>
        <p:txBody>
          <a:bodyPr>
            <a:normAutofit fontScale="85000" lnSpcReduction="20000"/>
          </a:bodyPr>
          <a:lstStyle/>
          <a:p>
            <a:r>
              <a:rPr lang="ru-RU" dirty="0" smtClean="0"/>
              <a:t>Каждая из рассмотренных стран характеризуется разным сочетанием социально-экономических факторов, которые принимались во внимание</a:t>
            </a:r>
            <a:endParaRPr lang="en-US" dirty="0"/>
          </a:p>
          <a:p>
            <a:r>
              <a:rPr lang="ru-RU" dirty="0" smtClean="0"/>
              <a:t>Свертывание пенсионных реформ было вызвано целым рядом социально-экономических факторов, самые важные из которых заключаются в следующем:</a:t>
            </a:r>
            <a:endParaRPr lang="en-US" dirty="0"/>
          </a:p>
          <a:p>
            <a:pPr lvl="1"/>
            <a:r>
              <a:rPr lang="ru-RU" dirty="0" smtClean="0"/>
              <a:t>Неудовлетворительное финансовое положение</a:t>
            </a:r>
            <a:r>
              <a:rPr lang="en-US" dirty="0" smtClean="0"/>
              <a:t> </a:t>
            </a:r>
            <a:endParaRPr lang="en-US" dirty="0"/>
          </a:p>
          <a:p>
            <a:pPr lvl="1"/>
            <a:r>
              <a:rPr lang="ru-RU" dirty="0" smtClean="0"/>
              <a:t>Растущее давление в связи с расходами существующей пенсионной системы</a:t>
            </a:r>
            <a:endParaRPr lang="en-US" dirty="0"/>
          </a:p>
          <a:p>
            <a:r>
              <a:rPr lang="ru-RU" dirty="0" smtClean="0"/>
              <a:t>Страны, осуществившие долгосрочные изменения, также сталкиваются с давлением в связи с ростом расходов и численности пенсионеров</a:t>
            </a:r>
            <a:endParaRPr lang="en-US" dirty="0"/>
          </a:p>
          <a:p>
            <a:r>
              <a:rPr lang="ru-RU" dirty="0" smtClean="0"/>
              <a:t>Эффективность пенсионных фондов не оказывала большого влияния на принятие решений о свертывании реформ</a:t>
            </a:r>
            <a:r>
              <a:rPr lang="en-US" dirty="0" smtClean="0"/>
              <a:t> </a:t>
            </a:r>
            <a:endParaRPr lang="en-US" dirty="0"/>
          </a:p>
          <a:p>
            <a:r>
              <a:rPr lang="ru-RU" dirty="0" smtClean="0"/>
              <a:t>Долгосрочные изменения и снижение ставок были осуществлены в странах, где в ближайшие десятилетия прогнозируются самые большие демографические проблемы</a:t>
            </a:r>
            <a:endParaRPr lang="en-US" dirty="0"/>
          </a:p>
        </p:txBody>
      </p:sp>
    </p:spTree>
    <p:extLst>
      <p:ext uri="{BB962C8B-B14F-4D97-AF65-F5344CB8AC3E}">
        <p14:creationId xmlns:p14="http://schemas.microsoft.com/office/powerpoint/2010/main" val="16991851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ru-RU" dirty="0"/>
              <a:t>Выводы</a:t>
            </a:r>
            <a:endParaRPr lang="en-US" dirty="0"/>
          </a:p>
        </p:txBody>
      </p:sp>
      <p:sp>
        <p:nvSpPr>
          <p:cNvPr id="3" name="Symbol zastępczy zawartości 2"/>
          <p:cNvSpPr>
            <a:spLocks noGrp="1"/>
          </p:cNvSpPr>
          <p:nvPr>
            <p:ph idx="1"/>
          </p:nvPr>
        </p:nvSpPr>
        <p:spPr/>
        <p:txBody>
          <a:bodyPr>
            <a:normAutofit/>
          </a:bodyPr>
          <a:lstStyle/>
          <a:p>
            <a:r>
              <a:rPr lang="ru-RU" sz="2400" dirty="0" smtClean="0"/>
              <a:t>Изменения в комбинированных пенсионных системах оказывают различное влияние на ожидаемые размеры пенсий, которые зависят от структуры распределительной системы</a:t>
            </a:r>
            <a:endParaRPr lang="en-US" sz="2400" dirty="0"/>
          </a:p>
          <a:p>
            <a:pPr lvl="1"/>
            <a:endParaRPr lang="en-US" sz="2400" dirty="0"/>
          </a:p>
          <a:p>
            <a:pPr lvl="1"/>
            <a:r>
              <a:rPr lang="ru-RU" sz="2400" dirty="0" smtClean="0"/>
              <a:t>В случае высоких пенсионных ожиданий изменения ведут к росту неявных обязательств; это означает, что изменения увеличивают общий объем государственных обязательств</a:t>
            </a:r>
            <a:r>
              <a:rPr lang="en-US" sz="2400" dirty="0" smtClean="0"/>
              <a:t> (</a:t>
            </a:r>
            <a:r>
              <a:rPr lang="ru-RU" sz="2400" dirty="0" smtClean="0"/>
              <a:t>Словакия</a:t>
            </a:r>
            <a:r>
              <a:rPr lang="en-US" sz="2400" dirty="0" smtClean="0"/>
              <a:t>)</a:t>
            </a:r>
            <a:endParaRPr lang="en-US" sz="2400" dirty="0"/>
          </a:p>
          <a:p>
            <a:pPr lvl="1"/>
            <a:endParaRPr lang="en-US" sz="2400" dirty="0"/>
          </a:p>
          <a:p>
            <a:pPr lvl="1"/>
            <a:r>
              <a:rPr lang="ru-RU" sz="2400" dirty="0" smtClean="0"/>
              <a:t>В случае низких пенсионных ожиданий изменения ведут к аналогичному уровню государственных обязательств, но при этом снижается эффективность системы</a:t>
            </a:r>
            <a:r>
              <a:rPr lang="en-US" sz="2400" dirty="0" smtClean="0"/>
              <a:t> </a:t>
            </a:r>
            <a:endParaRPr lang="en-US" sz="2400" dirty="0"/>
          </a:p>
        </p:txBody>
      </p:sp>
    </p:spTree>
    <p:extLst>
      <p:ext uri="{BB962C8B-B14F-4D97-AF65-F5344CB8AC3E}">
        <p14:creationId xmlns:p14="http://schemas.microsoft.com/office/powerpoint/2010/main" val="38145023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ru-RU" dirty="0"/>
              <a:t>Выводы</a:t>
            </a:r>
            <a:endParaRPr lang="pl-PL" dirty="0"/>
          </a:p>
        </p:txBody>
      </p:sp>
      <p:sp>
        <p:nvSpPr>
          <p:cNvPr id="3" name="Symbol zastępczy zawartości 2"/>
          <p:cNvSpPr>
            <a:spLocks noGrp="1"/>
          </p:cNvSpPr>
          <p:nvPr>
            <p:ph idx="1"/>
          </p:nvPr>
        </p:nvSpPr>
        <p:spPr/>
        <p:txBody>
          <a:bodyPr>
            <a:normAutofit/>
          </a:bodyPr>
          <a:lstStyle/>
          <a:p>
            <a:r>
              <a:rPr lang="ru-RU" sz="2400" dirty="0" smtClean="0"/>
              <a:t>Структура эквивалентной части распределительной системы оказывает воздействие на потенциальные пенсионные накопления, что, возможно, повлияло на решения, принимаемые на индивидуальном уровне (в странах, где участникам пенсионной системы предоставлено право выбора</a:t>
            </a:r>
            <a:r>
              <a:rPr lang="en-GB" sz="2400" dirty="0" smtClean="0"/>
              <a:t>)</a:t>
            </a:r>
            <a:endParaRPr lang="en-GB" sz="2400" dirty="0"/>
          </a:p>
          <a:p>
            <a:endParaRPr lang="en-GB" sz="2400" dirty="0"/>
          </a:p>
          <a:p>
            <a:r>
              <a:rPr lang="ru-RU" sz="2400" dirty="0" smtClean="0"/>
              <a:t>Недавние изменения в накопительной системе увеличивают зависимость будущих пенсионных доходов от финансирования на основе заработной платы, чего будет сложно достичь, учитывая прогнозируемую нехватку рабочей силы в связи со старением населения в будущем</a:t>
            </a:r>
            <a:endParaRPr lang="pl-PL" sz="2400" dirty="0"/>
          </a:p>
          <a:p>
            <a:endParaRPr lang="pl-PL" sz="2400" dirty="0"/>
          </a:p>
        </p:txBody>
      </p:sp>
    </p:spTree>
    <p:extLst>
      <p:ext uri="{BB962C8B-B14F-4D97-AF65-F5344CB8AC3E}">
        <p14:creationId xmlns:p14="http://schemas.microsoft.com/office/powerpoint/2010/main" val="4188382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ru-RU" dirty="0" smtClean="0"/>
              <a:t>Извлеченные уроки</a:t>
            </a:r>
            <a:endParaRPr lang="pl-PL" dirty="0"/>
          </a:p>
        </p:txBody>
      </p:sp>
      <p:sp>
        <p:nvSpPr>
          <p:cNvPr id="3" name="Symbol zastępczy zawartości 2"/>
          <p:cNvSpPr>
            <a:spLocks noGrp="1"/>
          </p:cNvSpPr>
          <p:nvPr>
            <p:ph idx="1"/>
          </p:nvPr>
        </p:nvSpPr>
        <p:spPr/>
        <p:txBody>
          <a:bodyPr>
            <a:normAutofit/>
          </a:bodyPr>
          <a:lstStyle/>
          <a:p>
            <a:r>
              <a:rPr lang="ru-RU" sz="2400" dirty="0" smtClean="0"/>
              <a:t>Эти выводы должны рассматриваться только как один из результатов недавней волны изменений в пенсионных системах. Не следует забывать, что изменение доли взносов на пенсионное страхование влияет на диверсификацию рисков при финансировании будущих пенсий</a:t>
            </a:r>
            <a:r>
              <a:rPr lang="en-GB" sz="2400" dirty="0" smtClean="0"/>
              <a:t>. </a:t>
            </a:r>
            <a:endParaRPr lang="pl-PL" sz="2400" dirty="0"/>
          </a:p>
          <a:p>
            <a:endParaRPr lang="en-GB" sz="2400" dirty="0"/>
          </a:p>
          <a:p>
            <a:r>
              <a:rPr lang="ru-RU" sz="2400" dirty="0" smtClean="0"/>
              <a:t>Изменения также могли привести к утрате доверия общества к государственной пенсионной системе и надежности пенсионных накоплений</a:t>
            </a:r>
            <a:r>
              <a:rPr lang="en-GB" sz="2400" dirty="0" smtClean="0"/>
              <a:t>. </a:t>
            </a:r>
            <a:endParaRPr lang="en-GB" sz="2400" dirty="0"/>
          </a:p>
          <a:p>
            <a:endParaRPr lang="pl-PL" sz="2400" dirty="0"/>
          </a:p>
        </p:txBody>
      </p:sp>
    </p:spTree>
    <p:extLst>
      <p:ext uri="{BB962C8B-B14F-4D97-AF65-F5344CB8AC3E}">
        <p14:creationId xmlns:p14="http://schemas.microsoft.com/office/powerpoint/2010/main" val="6094604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ru-RU" dirty="0"/>
              <a:t>Извлеченные уроки</a:t>
            </a:r>
            <a:endParaRPr lang="pl-PL" dirty="0"/>
          </a:p>
        </p:txBody>
      </p:sp>
      <p:sp>
        <p:nvSpPr>
          <p:cNvPr id="3" name="Symbol zastępczy zawartości 2"/>
          <p:cNvSpPr>
            <a:spLocks noGrp="1"/>
          </p:cNvSpPr>
          <p:nvPr>
            <p:ph idx="1"/>
          </p:nvPr>
        </p:nvSpPr>
        <p:spPr/>
        <p:txBody>
          <a:bodyPr>
            <a:normAutofit fontScale="92500"/>
          </a:bodyPr>
          <a:lstStyle/>
          <a:p>
            <a:r>
              <a:rPr lang="ru-RU" sz="2400" dirty="0" smtClean="0"/>
              <a:t>Явный и неявный долг рассматриваются по-разному в мире финансовой политики</a:t>
            </a:r>
            <a:endParaRPr lang="en-US" sz="2400" dirty="0"/>
          </a:p>
          <a:p>
            <a:pPr lvl="1"/>
            <a:r>
              <a:rPr lang="ru-RU" sz="2400" dirty="0" smtClean="0"/>
              <a:t>Издержки переходного периода порождают новые долги, явный и неявный долг очень по-разному оцениваются финансовыми рынками</a:t>
            </a:r>
            <a:endParaRPr lang="en-US" sz="2400" dirty="0"/>
          </a:p>
          <a:p>
            <a:pPr lvl="1"/>
            <a:r>
              <a:rPr lang="ru-RU" sz="2400" dirty="0" smtClean="0"/>
              <a:t>Неявный долг является теоретическим</a:t>
            </a:r>
            <a:r>
              <a:rPr lang="en-US" sz="2400" dirty="0" smtClean="0"/>
              <a:t>: </a:t>
            </a:r>
            <a:r>
              <a:rPr lang="ru-RU" sz="2400" dirty="0" smtClean="0"/>
              <a:t>зависит от будущей политики, не выплачивается фактически</a:t>
            </a:r>
            <a:r>
              <a:rPr lang="en-US" sz="2400" dirty="0" smtClean="0"/>
              <a:t> (</a:t>
            </a:r>
            <a:r>
              <a:rPr lang="ru-RU" sz="2400" dirty="0" smtClean="0"/>
              <a:t>неявное финансирование</a:t>
            </a:r>
            <a:r>
              <a:rPr lang="en-US" sz="2400" dirty="0" smtClean="0"/>
              <a:t>) </a:t>
            </a:r>
            <a:endParaRPr lang="en-US" sz="2400" dirty="0"/>
          </a:p>
          <a:p>
            <a:pPr lvl="1"/>
            <a:r>
              <a:rPr lang="ru-RU" sz="2400" dirty="0" smtClean="0"/>
              <a:t>Явный долг реален</a:t>
            </a:r>
            <a:r>
              <a:rPr lang="en-US" sz="2400" dirty="0" smtClean="0"/>
              <a:t>: </a:t>
            </a:r>
            <a:r>
              <a:rPr lang="ru-RU" sz="2400" dirty="0" smtClean="0"/>
              <a:t>текущие и фактические обязательства, часто перед иностранными инвесторами</a:t>
            </a:r>
            <a:endParaRPr lang="en-US" sz="2400" dirty="0"/>
          </a:p>
          <a:p>
            <a:r>
              <a:rPr lang="ru-RU" sz="2400" dirty="0" smtClean="0"/>
              <a:t>Более реалистичная оценка выгод от приватизации</a:t>
            </a:r>
            <a:r>
              <a:rPr lang="en-US" sz="2400" dirty="0" smtClean="0"/>
              <a:t> </a:t>
            </a:r>
            <a:endParaRPr lang="en-US" sz="2400" dirty="0"/>
          </a:p>
          <a:p>
            <a:pPr lvl="1"/>
            <a:r>
              <a:rPr lang="ru-RU" sz="2400" dirty="0" smtClean="0"/>
              <a:t>Ожидания высоких доходов были оптимистичными </a:t>
            </a:r>
            <a:r>
              <a:rPr lang="en-US" sz="2400" dirty="0" smtClean="0"/>
              <a:t>(</a:t>
            </a:r>
            <a:r>
              <a:rPr lang="ru-RU" sz="2400" dirty="0" smtClean="0"/>
              <a:t>и не оправдались из-за финансирования путем выпуска облигаций</a:t>
            </a:r>
            <a:r>
              <a:rPr lang="en-US" sz="2400" dirty="0" smtClean="0"/>
              <a:t>), </a:t>
            </a:r>
            <a:r>
              <a:rPr lang="ru-RU" sz="2400" dirty="0" smtClean="0"/>
              <a:t>издержки переходного периода, связанные с внедрением персонифицированного учета, оказались высокими</a:t>
            </a:r>
            <a:r>
              <a:rPr lang="en-US" sz="2400" dirty="0" smtClean="0"/>
              <a:t> </a:t>
            </a:r>
            <a:endParaRPr lang="en-US" sz="2400" dirty="0"/>
          </a:p>
          <a:p>
            <a:pPr lvl="1"/>
            <a:r>
              <a:rPr lang="ru-RU" sz="2400" dirty="0" smtClean="0"/>
              <a:t>Данные о выводе работников из теневой экономики отсутствуют</a:t>
            </a:r>
            <a:r>
              <a:rPr lang="en-US" sz="2400" dirty="0" smtClean="0"/>
              <a:t> </a:t>
            </a:r>
            <a:endParaRPr lang="en-US" sz="2400" dirty="0"/>
          </a:p>
        </p:txBody>
      </p:sp>
    </p:spTree>
    <p:extLst>
      <p:ext uri="{BB962C8B-B14F-4D97-AF65-F5344CB8AC3E}">
        <p14:creationId xmlns:p14="http://schemas.microsoft.com/office/powerpoint/2010/main" val="343192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ru-RU" dirty="0" smtClean="0"/>
              <a:t>Пенсионные реформы в странах ЦВЕ</a:t>
            </a:r>
            <a:endParaRPr lang="en-US" dirty="0"/>
          </a:p>
        </p:txBody>
      </p:sp>
      <p:sp>
        <p:nvSpPr>
          <p:cNvPr id="3" name="Symbol zastępczy zawartości 2"/>
          <p:cNvSpPr>
            <a:spLocks noGrp="1"/>
          </p:cNvSpPr>
          <p:nvPr>
            <p:ph idx="1"/>
          </p:nvPr>
        </p:nvSpPr>
        <p:spPr/>
        <p:txBody>
          <a:bodyPr>
            <a:normAutofit fontScale="92500" lnSpcReduction="20000"/>
          </a:bodyPr>
          <a:lstStyle/>
          <a:p>
            <a:r>
              <a:rPr lang="ru-RU" dirty="0" smtClean="0"/>
              <a:t>Экономические и социальные преобразования</a:t>
            </a:r>
            <a:r>
              <a:rPr lang="en-US" dirty="0" smtClean="0"/>
              <a:t>:</a:t>
            </a:r>
            <a:endParaRPr lang="en-US" dirty="0"/>
          </a:p>
          <a:p>
            <a:pPr lvl="1"/>
            <a:r>
              <a:rPr lang="ru-RU" dirty="0" smtClean="0"/>
              <a:t>Снижение занятости и рост безработицы в начале </a:t>
            </a:r>
            <a:r>
              <a:rPr lang="en-US" dirty="0" smtClean="0"/>
              <a:t>1990</a:t>
            </a:r>
            <a:r>
              <a:rPr lang="ru-RU" dirty="0" smtClean="0"/>
              <a:t>-х годов</a:t>
            </a:r>
            <a:endParaRPr lang="en-US" dirty="0"/>
          </a:p>
          <a:p>
            <a:pPr lvl="1"/>
            <a:r>
              <a:rPr lang="ru-RU" dirty="0" smtClean="0"/>
              <a:t>Рост издержек пенсионных систем, широкое распространение досрочного выхода на пенсию</a:t>
            </a:r>
            <a:endParaRPr lang="en-US" dirty="0"/>
          </a:p>
          <a:p>
            <a:pPr lvl="1"/>
            <a:r>
              <a:rPr lang="ru-RU" dirty="0" smtClean="0"/>
              <a:t>Демографические изменения</a:t>
            </a:r>
            <a:r>
              <a:rPr lang="en-US" dirty="0" smtClean="0"/>
              <a:t>: </a:t>
            </a:r>
            <a:r>
              <a:rPr lang="ru-RU" dirty="0" smtClean="0"/>
              <a:t>резкое снижение рождаемости, предопределяющее быстрое старение населения в будущем</a:t>
            </a:r>
            <a:endParaRPr lang="en-US" dirty="0"/>
          </a:p>
          <a:p>
            <a:pPr lvl="1"/>
            <a:endParaRPr lang="en-US" dirty="0"/>
          </a:p>
          <a:p>
            <a:r>
              <a:rPr lang="ru-RU" dirty="0" smtClean="0"/>
              <a:t>Пенсионные реформы</a:t>
            </a:r>
            <a:r>
              <a:rPr lang="en-US" dirty="0" smtClean="0"/>
              <a:t>:</a:t>
            </a:r>
            <a:endParaRPr lang="en-US" dirty="0"/>
          </a:p>
          <a:p>
            <a:pPr lvl="1"/>
            <a:r>
              <a:rPr lang="ru-RU" dirty="0" smtClean="0"/>
              <a:t>Изменения в </a:t>
            </a:r>
            <a:r>
              <a:rPr lang="ru-RU" dirty="0"/>
              <a:t>р</a:t>
            </a:r>
            <a:r>
              <a:rPr lang="ru-RU" dirty="0" smtClean="0"/>
              <a:t>аспределительной части пенсионного обеспечения</a:t>
            </a:r>
            <a:r>
              <a:rPr lang="en-US" dirty="0" smtClean="0"/>
              <a:t>: </a:t>
            </a:r>
            <a:r>
              <a:rPr lang="ru-RU" dirty="0" smtClean="0"/>
              <a:t>от параметрических реформ</a:t>
            </a:r>
            <a:r>
              <a:rPr lang="en-US" dirty="0" smtClean="0"/>
              <a:t> (</a:t>
            </a:r>
            <a:r>
              <a:rPr lang="ru-RU" dirty="0" smtClean="0"/>
              <a:t>повышение пенсионного возраста</a:t>
            </a:r>
            <a:r>
              <a:rPr lang="en-US" dirty="0" smtClean="0"/>
              <a:t>, </a:t>
            </a:r>
            <a:r>
              <a:rPr lang="ru-RU" dirty="0" smtClean="0"/>
              <a:t>снижение индексации или нормы накопления</a:t>
            </a:r>
            <a:r>
              <a:rPr lang="en-US" dirty="0" smtClean="0"/>
              <a:t>) </a:t>
            </a:r>
            <a:r>
              <a:rPr lang="ru-RU" dirty="0" smtClean="0"/>
              <a:t>к смене парадигмы</a:t>
            </a:r>
            <a:r>
              <a:rPr lang="en-US" dirty="0" smtClean="0"/>
              <a:t>: </a:t>
            </a:r>
            <a:r>
              <a:rPr lang="ru-RU" dirty="0" smtClean="0"/>
              <a:t>внедрение условно-накопительных пенсионных систем</a:t>
            </a:r>
            <a:r>
              <a:rPr lang="en-US" dirty="0" smtClean="0"/>
              <a:t> </a:t>
            </a:r>
            <a:endParaRPr lang="en-US" dirty="0"/>
          </a:p>
          <a:p>
            <a:pPr lvl="1"/>
            <a:r>
              <a:rPr lang="ru-RU" dirty="0" smtClean="0"/>
              <a:t>Изменения в финансировании пенсий</a:t>
            </a:r>
            <a:r>
              <a:rPr lang="en-US" dirty="0" smtClean="0"/>
              <a:t>: </a:t>
            </a:r>
            <a:r>
              <a:rPr lang="ru-RU" dirty="0" smtClean="0"/>
              <a:t>внедрение комбинированных систем пенсионного обеспечения</a:t>
            </a:r>
            <a:endParaRPr lang="en-US" dirty="0"/>
          </a:p>
        </p:txBody>
      </p:sp>
    </p:spTree>
    <p:extLst>
      <p:ext uri="{BB962C8B-B14F-4D97-AF65-F5344CB8AC3E}">
        <p14:creationId xmlns:p14="http://schemas.microsoft.com/office/powerpoint/2010/main" val="16165467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ru-RU" dirty="0"/>
              <a:t>Извлеченные уроки</a:t>
            </a:r>
            <a:endParaRPr lang="pl-PL" dirty="0"/>
          </a:p>
        </p:txBody>
      </p:sp>
      <p:sp>
        <p:nvSpPr>
          <p:cNvPr id="3" name="Symbol zastępczy zawartości 2"/>
          <p:cNvSpPr>
            <a:spLocks noGrp="1"/>
          </p:cNvSpPr>
          <p:nvPr>
            <p:ph idx="1"/>
          </p:nvPr>
        </p:nvSpPr>
        <p:spPr/>
        <p:txBody>
          <a:bodyPr>
            <a:normAutofit/>
          </a:bodyPr>
          <a:lstStyle/>
          <a:p>
            <a:r>
              <a:rPr lang="ru-RU" sz="2400" dirty="0" smtClean="0"/>
              <a:t>Диверсификация</a:t>
            </a:r>
            <a:r>
              <a:rPr lang="en-US" sz="2400" dirty="0" smtClean="0"/>
              <a:t>: </a:t>
            </a:r>
            <a:r>
              <a:rPr lang="ru-RU" sz="2400" dirty="0" smtClean="0"/>
              <a:t>уменьшение </a:t>
            </a:r>
            <a:r>
              <a:rPr lang="ru-RU" sz="2400" i="1" dirty="0" smtClean="0"/>
              <a:t>рисков</a:t>
            </a:r>
            <a:r>
              <a:rPr lang="ru-RU" sz="2400" dirty="0" smtClean="0"/>
              <a:t> за счет инвестирования средств в некоррелированные активы</a:t>
            </a:r>
            <a:r>
              <a:rPr lang="en-US" sz="2400" dirty="0" smtClean="0"/>
              <a:t> (</a:t>
            </a:r>
            <a:r>
              <a:rPr lang="ru-RU" sz="2400" i="1" dirty="0" smtClean="0"/>
              <a:t>микроуровень</a:t>
            </a:r>
            <a:r>
              <a:rPr lang="en-US" sz="2400" dirty="0" smtClean="0"/>
              <a:t>) </a:t>
            </a:r>
            <a:endParaRPr lang="en-US" sz="2400" dirty="0"/>
          </a:p>
          <a:p>
            <a:pPr lvl="1"/>
            <a:r>
              <a:rPr lang="ru-RU" sz="2400" dirty="0" smtClean="0"/>
              <a:t>Однако пенсионная система подвержена </a:t>
            </a:r>
            <a:r>
              <a:rPr lang="ru-RU" sz="2400" i="1" dirty="0" smtClean="0"/>
              <a:t>нарушениям на макроуровне</a:t>
            </a:r>
            <a:r>
              <a:rPr lang="ru-RU" sz="2400" dirty="0" smtClean="0"/>
              <a:t> </a:t>
            </a:r>
            <a:r>
              <a:rPr lang="en-US" sz="2400" i="1" dirty="0" smtClean="0"/>
              <a:t> </a:t>
            </a:r>
            <a:endParaRPr lang="en-US" sz="2400" dirty="0"/>
          </a:p>
          <a:p>
            <a:r>
              <a:rPr lang="ru-RU" sz="2600" dirty="0" smtClean="0"/>
              <a:t>Частные компоненты системы не застрахованы от рисков и шоков, связанных с изменением законодательства</a:t>
            </a:r>
            <a:endParaRPr lang="en-US" sz="2600" dirty="0"/>
          </a:p>
          <a:p>
            <a:pPr lvl="1"/>
            <a:r>
              <a:rPr lang="ru-RU" sz="2400" dirty="0" smtClean="0"/>
              <a:t>Инфляционный налог</a:t>
            </a:r>
            <a:r>
              <a:rPr lang="en-US" sz="2400" dirty="0" smtClean="0"/>
              <a:t>, </a:t>
            </a:r>
            <a:r>
              <a:rPr lang="ru-RU" sz="2400" dirty="0" smtClean="0"/>
              <a:t>налог на проценты</a:t>
            </a:r>
            <a:r>
              <a:rPr lang="en-US" sz="2400" dirty="0" smtClean="0"/>
              <a:t>, </a:t>
            </a:r>
            <a:r>
              <a:rPr lang="ru-RU" dirty="0" smtClean="0"/>
              <a:t>прочие нормативно-правовые инструменты</a:t>
            </a:r>
            <a:r>
              <a:rPr lang="en-US" sz="2400" dirty="0" smtClean="0"/>
              <a:t>, </a:t>
            </a:r>
            <a:r>
              <a:rPr lang="ru-RU" sz="2400" dirty="0" smtClean="0"/>
              <a:t>невыполнение обязательств по облигациям</a:t>
            </a:r>
            <a:r>
              <a:rPr lang="en-US" sz="2400" dirty="0" smtClean="0"/>
              <a:t>, </a:t>
            </a:r>
            <a:r>
              <a:rPr lang="ru-RU" sz="2400" dirty="0" smtClean="0"/>
              <a:t>вероятность национализации</a:t>
            </a:r>
            <a:endParaRPr lang="en-US" sz="2400" dirty="0"/>
          </a:p>
          <a:p>
            <a:r>
              <a:rPr lang="ru-RU" sz="2400" dirty="0" smtClean="0"/>
              <a:t>Будущее пенсионной системы по-прежнему представляет собой трудную задачу</a:t>
            </a:r>
            <a:r>
              <a:rPr lang="en-US" sz="2400" dirty="0" smtClean="0"/>
              <a:t>:</a:t>
            </a:r>
            <a:endParaRPr lang="en-US" sz="2400" dirty="0"/>
          </a:p>
          <a:p>
            <a:pPr lvl="1"/>
            <a:r>
              <a:rPr lang="pl-PL" sz="2400" dirty="0" smtClean="0"/>
              <a:t>„</a:t>
            </a:r>
            <a:r>
              <a:rPr lang="ru-RU" sz="2400" dirty="0" smtClean="0"/>
              <a:t>Демографически старое, но экономически еще не богатое население</a:t>
            </a:r>
            <a:r>
              <a:rPr lang="pl-PL" sz="2400" dirty="0" smtClean="0"/>
              <a:t>”</a:t>
            </a:r>
            <a:endParaRPr lang="en-US" sz="2400" dirty="0"/>
          </a:p>
          <a:p>
            <a:endParaRPr lang="pl-PL" sz="2400" dirty="0"/>
          </a:p>
        </p:txBody>
      </p:sp>
    </p:spTree>
    <p:extLst>
      <p:ext uri="{BB962C8B-B14F-4D97-AF65-F5344CB8AC3E}">
        <p14:creationId xmlns:p14="http://schemas.microsoft.com/office/powerpoint/2010/main" val="20393939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a:xfrm>
            <a:off x="1919536" y="-603448"/>
            <a:ext cx="7543800" cy="2593975"/>
          </a:xfrm>
        </p:spPr>
        <p:txBody>
          <a:bodyPr/>
          <a:lstStyle/>
          <a:p>
            <a:r>
              <a:rPr lang="ru-RU" sz="4800" dirty="0" smtClean="0">
                <a:latin typeface="+mn-lt"/>
              </a:rPr>
              <a:t>Спасибо!</a:t>
            </a:r>
            <a:endParaRPr lang="pl-PL" sz="4800" dirty="0">
              <a:latin typeface="+mn-lt"/>
            </a:endParaRPr>
          </a:p>
        </p:txBody>
      </p:sp>
      <p:sp>
        <p:nvSpPr>
          <p:cNvPr id="5" name="Podtytuł 4"/>
          <p:cNvSpPr>
            <a:spLocks noGrp="1"/>
          </p:cNvSpPr>
          <p:nvPr>
            <p:ph type="subTitle" idx="1"/>
          </p:nvPr>
        </p:nvSpPr>
        <p:spPr>
          <a:xfrm>
            <a:off x="2209800" y="2348880"/>
            <a:ext cx="6461760" cy="3289920"/>
          </a:xfrm>
        </p:spPr>
        <p:txBody>
          <a:bodyPr>
            <a:normAutofit fontScale="92500" lnSpcReduction="10000"/>
          </a:bodyPr>
          <a:lstStyle/>
          <a:p>
            <a:r>
              <a:rPr lang="ru-RU" dirty="0" smtClean="0"/>
              <a:t>Исследование, использованное в данной презентации, финансировалось из средств гранта</a:t>
            </a:r>
            <a:r>
              <a:rPr lang="en-GB" dirty="0" smtClean="0"/>
              <a:t> </a:t>
            </a:r>
            <a:r>
              <a:rPr lang="en-GB" dirty="0"/>
              <a:t>UMO-2012/05/B/HS4/04206 </a:t>
            </a:r>
            <a:r>
              <a:rPr lang="ru-RU" dirty="0" smtClean="0"/>
              <a:t>Национального научного центра Польши</a:t>
            </a:r>
            <a:endParaRPr lang="en-GB" dirty="0"/>
          </a:p>
          <a:p>
            <a:endParaRPr lang="en-GB" dirty="0"/>
          </a:p>
          <a:p>
            <a:r>
              <a:rPr lang="en-GB" b="1" dirty="0"/>
              <a:t>Retreat from mandatory pension funds in countries of the Eastern and Central Europe in result of financial and fiscal crisis: Causes, effects and recommendations for fiscal rules</a:t>
            </a:r>
          </a:p>
          <a:p>
            <a:r>
              <a:rPr lang="en-GB" b="1" dirty="0"/>
              <a:t>(</a:t>
            </a:r>
            <a:r>
              <a:rPr lang="en-GB" b="1" dirty="0" err="1"/>
              <a:t>Bielawska</a:t>
            </a:r>
            <a:r>
              <a:rPr lang="en-GB" b="1" dirty="0"/>
              <a:t>, </a:t>
            </a:r>
            <a:r>
              <a:rPr lang="en-GB" b="1" dirty="0" err="1"/>
              <a:t>Chłoń-Domińczak</a:t>
            </a:r>
            <a:r>
              <a:rPr lang="en-GB" b="1" dirty="0"/>
              <a:t>, </a:t>
            </a:r>
            <a:r>
              <a:rPr lang="en-GB" b="1" dirty="0" err="1"/>
              <a:t>Stańko</a:t>
            </a:r>
            <a:r>
              <a:rPr lang="en-GB" b="1" dirty="0"/>
              <a:t>, 2016)</a:t>
            </a:r>
            <a:endParaRPr lang="pl-PL" dirty="0"/>
          </a:p>
          <a:p>
            <a:endParaRPr lang="pl-PL" dirty="0"/>
          </a:p>
        </p:txBody>
      </p:sp>
    </p:spTree>
    <p:extLst>
      <p:ext uri="{BB962C8B-B14F-4D97-AF65-F5344CB8AC3E}">
        <p14:creationId xmlns:p14="http://schemas.microsoft.com/office/powerpoint/2010/main" val="1069508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ru-RU" sz="3600" dirty="0" smtClean="0"/>
              <a:t>Особенности пенсионных систем в </a:t>
            </a:r>
            <a:r>
              <a:rPr lang="pl-PL" sz="3600" dirty="0" smtClean="0"/>
              <a:t>8 </a:t>
            </a:r>
            <a:r>
              <a:rPr lang="ru-RU" sz="3600" dirty="0" smtClean="0"/>
              <a:t>странах ЦВЕ</a:t>
            </a:r>
            <a:endParaRPr lang="en-GB" sz="36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977125849"/>
              </p:ext>
            </p:extLst>
          </p:nvPr>
        </p:nvGraphicFramePr>
        <p:xfrm>
          <a:off x="335362" y="1700808"/>
          <a:ext cx="11305254" cy="4954687"/>
        </p:xfrm>
        <a:graphic>
          <a:graphicData uri="http://schemas.openxmlformats.org/drawingml/2006/table">
            <a:tbl>
              <a:tblPr firstRow="1" firstCol="1" bandRow="1">
                <a:tableStyleId>{5C22544A-7EE6-4342-B048-85BDC9FD1C3A}</a:tableStyleId>
              </a:tblPr>
              <a:tblGrid>
                <a:gridCol w="1076461">
                  <a:extLst>
                    <a:ext uri="{9D8B030D-6E8A-4147-A177-3AD203B41FA5}">
                      <a16:colId xmlns="" xmlns:a16="http://schemas.microsoft.com/office/drawing/2014/main" val="20000"/>
                    </a:ext>
                  </a:extLst>
                </a:gridCol>
                <a:gridCol w="1478342">
                  <a:extLst>
                    <a:ext uri="{9D8B030D-6E8A-4147-A177-3AD203B41FA5}">
                      <a16:colId xmlns="" xmlns:a16="http://schemas.microsoft.com/office/drawing/2014/main" val="20001"/>
                    </a:ext>
                  </a:extLst>
                </a:gridCol>
                <a:gridCol w="2181632">
                  <a:extLst>
                    <a:ext uri="{9D8B030D-6E8A-4147-A177-3AD203B41FA5}">
                      <a16:colId xmlns="" xmlns:a16="http://schemas.microsoft.com/office/drawing/2014/main" val="20002"/>
                    </a:ext>
                  </a:extLst>
                </a:gridCol>
                <a:gridCol w="2052457">
                  <a:extLst>
                    <a:ext uri="{9D8B030D-6E8A-4147-A177-3AD203B41FA5}">
                      <a16:colId xmlns="" xmlns:a16="http://schemas.microsoft.com/office/drawing/2014/main" val="20003"/>
                    </a:ext>
                  </a:extLst>
                </a:gridCol>
                <a:gridCol w="1511833">
                  <a:extLst>
                    <a:ext uri="{9D8B030D-6E8A-4147-A177-3AD203B41FA5}">
                      <a16:colId xmlns="" xmlns:a16="http://schemas.microsoft.com/office/drawing/2014/main" val="20004"/>
                    </a:ext>
                  </a:extLst>
                </a:gridCol>
                <a:gridCol w="3004529">
                  <a:extLst>
                    <a:ext uri="{9D8B030D-6E8A-4147-A177-3AD203B41FA5}">
                      <a16:colId xmlns="" xmlns:a16="http://schemas.microsoft.com/office/drawing/2014/main" val="20005"/>
                    </a:ext>
                  </a:extLst>
                </a:gridCol>
              </a:tblGrid>
              <a:tr h="301792">
                <a:tc>
                  <a:txBody>
                    <a:bodyPr/>
                    <a:lstStyle/>
                    <a:p>
                      <a:pPr algn="l" fontAlgn="b"/>
                      <a:r>
                        <a:rPr lang="pl-PL" sz="1400" u="none" strike="noStrike" dirty="0">
                          <a:effectLst/>
                        </a:rPr>
                        <a:t> </a:t>
                      </a:r>
                      <a:endParaRPr lang="pl-PL" sz="1400" b="0" i="0" u="none" strike="noStrike" dirty="0">
                        <a:solidFill>
                          <a:srgbClr val="000000"/>
                        </a:solidFill>
                        <a:effectLst/>
                        <a:latin typeface="Calibri"/>
                      </a:endParaRPr>
                    </a:p>
                  </a:txBody>
                  <a:tcPr marL="7018" marR="7018" marT="7018" marB="0" anchor="b"/>
                </a:tc>
                <a:tc>
                  <a:txBody>
                    <a:bodyPr/>
                    <a:lstStyle/>
                    <a:p>
                      <a:pPr algn="ctr" fontAlgn="ctr"/>
                      <a:r>
                        <a:rPr lang="ru-RU" sz="1400" u="none" strike="noStrike" dirty="0" smtClean="0">
                          <a:effectLst/>
                        </a:rPr>
                        <a:t>Государственная пенсионная</a:t>
                      </a:r>
                      <a:r>
                        <a:rPr lang="ru-RU" sz="1400" u="none" strike="noStrike" baseline="0" dirty="0" smtClean="0">
                          <a:effectLst/>
                        </a:rPr>
                        <a:t> система</a:t>
                      </a:r>
                      <a:endParaRPr lang="pl-PL" sz="1400" b="1" i="0" u="none" strike="noStrike" dirty="0">
                        <a:solidFill>
                          <a:srgbClr val="000000"/>
                        </a:solidFill>
                        <a:effectLst/>
                        <a:latin typeface="Arial"/>
                      </a:endParaRPr>
                    </a:p>
                  </a:txBody>
                  <a:tcPr marL="7018" marR="7018" marT="7018" marB="0" anchor="ctr"/>
                </a:tc>
                <a:tc>
                  <a:txBody>
                    <a:bodyPr/>
                    <a:lstStyle/>
                    <a:p>
                      <a:pPr algn="ctr" fontAlgn="ctr"/>
                      <a:r>
                        <a:rPr lang="ru-RU" sz="1400" u="none" strike="noStrike" dirty="0" smtClean="0">
                          <a:effectLst/>
                        </a:rPr>
                        <a:t>Пенсионный возраст</a:t>
                      </a:r>
                      <a:endParaRPr lang="pl-PL" sz="1400" b="1" i="0" u="none" strike="noStrike" dirty="0">
                        <a:solidFill>
                          <a:srgbClr val="000000"/>
                        </a:solidFill>
                        <a:effectLst/>
                        <a:latin typeface="Arial"/>
                      </a:endParaRPr>
                    </a:p>
                  </a:txBody>
                  <a:tcPr marL="7018" marR="7018" marT="7018" marB="0" anchor="ctr"/>
                </a:tc>
                <a:tc>
                  <a:txBody>
                    <a:bodyPr/>
                    <a:lstStyle/>
                    <a:p>
                      <a:pPr algn="ctr" fontAlgn="ctr"/>
                      <a:r>
                        <a:rPr lang="ru-RU" sz="1400" u="none" strike="noStrike" dirty="0" smtClean="0">
                          <a:effectLst/>
                        </a:rPr>
                        <a:t>Обязательные накопительные взносы</a:t>
                      </a:r>
                      <a:r>
                        <a:rPr lang="pl-PL" sz="1400" u="none" strike="noStrike" dirty="0" smtClean="0">
                          <a:effectLst/>
                        </a:rPr>
                        <a:t> </a:t>
                      </a:r>
                      <a:endParaRPr lang="pl-PL" sz="1400" b="1" i="0" u="none" strike="noStrike" dirty="0">
                        <a:solidFill>
                          <a:srgbClr val="000000"/>
                        </a:solidFill>
                        <a:effectLst/>
                        <a:latin typeface="Arial"/>
                      </a:endParaRPr>
                    </a:p>
                  </a:txBody>
                  <a:tcPr marL="7018" marR="7018" marT="7018" marB="0" anchor="ctr"/>
                </a:tc>
                <a:tc>
                  <a:txBody>
                    <a:bodyPr/>
                    <a:lstStyle/>
                    <a:p>
                      <a:pPr algn="ctr" fontAlgn="ctr"/>
                      <a:r>
                        <a:rPr lang="ru-RU" sz="1400" u="none" strike="noStrike" dirty="0" smtClean="0">
                          <a:effectLst/>
                        </a:rPr>
                        <a:t>Год введения в действие</a:t>
                      </a:r>
                      <a:endParaRPr lang="pl-PL" sz="1400" b="1" i="0" u="none" strike="noStrike" dirty="0">
                        <a:solidFill>
                          <a:srgbClr val="000000"/>
                        </a:solidFill>
                        <a:effectLst/>
                        <a:latin typeface="Arial"/>
                      </a:endParaRPr>
                    </a:p>
                  </a:txBody>
                  <a:tcPr marL="7018" marR="7018" marT="7018" marB="0" anchor="ctr"/>
                </a:tc>
                <a:tc>
                  <a:txBody>
                    <a:bodyPr/>
                    <a:lstStyle/>
                    <a:p>
                      <a:pPr algn="ctr" fontAlgn="ctr"/>
                      <a:r>
                        <a:rPr lang="ru-RU" sz="1400" u="none" strike="noStrike" dirty="0" smtClean="0">
                          <a:effectLst/>
                        </a:rPr>
                        <a:t>Участники </a:t>
                      </a:r>
                      <a:endParaRPr lang="pl-PL" sz="1400" b="1" i="0" u="none" strike="noStrike" dirty="0">
                        <a:solidFill>
                          <a:srgbClr val="000000"/>
                        </a:solidFill>
                        <a:effectLst/>
                        <a:latin typeface="Arial"/>
                      </a:endParaRPr>
                    </a:p>
                  </a:txBody>
                  <a:tcPr marL="7018" marR="7018" marT="7018" marB="0" anchor="ctr"/>
                </a:tc>
                <a:extLst>
                  <a:ext uri="{0D108BD9-81ED-4DB2-BD59-A6C34878D82A}">
                    <a16:rowId xmlns="" xmlns:a16="http://schemas.microsoft.com/office/drawing/2014/main" val="10000"/>
                  </a:ext>
                </a:extLst>
              </a:tr>
              <a:tr h="287755">
                <a:tc>
                  <a:txBody>
                    <a:bodyPr/>
                    <a:lstStyle/>
                    <a:p>
                      <a:pPr algn="l" fontAlgn="ctr"/>
                      <a:r>
                        <a:rPr lang="ru-RU" sz="1400" u="none" strike="noStrike" dirty="0" smtClean="0">
                          <a:effectLst/>
                        </a:rPr>
                        <a:t>Болгария </a:t>
                      </a:r>
                      <a:endParaRPr lang="pl-PL" sz="1400" b="1" i="0" u="none" strike="noStrike" dirty="0">
                        <a:solidFill>
                          <a:srgbClr val="000000"/>
                        </a:solidFill>
                        <a:effectLst/>
                        <a:latin typeface="Arial"/>
                      </a:endParaRPr>
                    </a:p>
                  </a:txBody>
                  <a:tcPr marL="7018" marR="7018" marT="7018" marB="0" anchor="ctr"/>
                </a:tc>
                <a:tc>
                  <a:txBody>
                    <a:bodyPr/>
                    <a:lstStyle/>
                    <a:p>
                      <a:pPr algn="ctr" fontAlgn="ctr"/>
                      <a:r>
                        <a:rPr lang="ru-RU" sz="1400" u="none" strike="noStrike" dirty="0" smtClean="0">
                          <a:effectLst/>
                        </a:rPr>
                        <a:t>Фикс. выплаты</a:t>
                      </a:r>
                      <a:endParaRPr lang="pl-PL" sz="1400" b="0" i="0" u="none" strike="noStrike" dirty="0">
                        <a:solidFill>
                          <a:srgbClr val="000000"/>
                        </a:solidFill>
                        <a:effectLst/>
                        <a:latin typeface="Calibri"/>
                      </a:endParaRPr>
                    </a:p>
                  </a:txBody>
                  <a:tcPr marL="7018" marR="7018" marT="7018" marB="0" anchor="ctr"/>
                </a:tc>
                <a:tc>
                  <a:txBody>
                    <a:bodyPr/>
                    <a:lstStyle/>
                    <a:p>
                      <a:pPr algn="ctr" fontAlgn="ctr"/>
                      <a:r>
                        <a:rPr lang="pl-PL" sz="1400" u="none" strike="noStrike" dirty="0">
                          <a:effectLst/>
                        </a:rPr>
                        <a:t>60/55  </a:t>
                      </a:r>
                      <a:r>
                        <a:rPr lang="pl-PL" sz="1400" u="none" strike="noStrike" dirty="0">
                          <a:effectLst/>
                          <a:latin typeface="Wingdings" pitchFamily="2" charset="2"/>
                        </a:rPr>
                        <a:t>à</a:t>
                      </a:r>
                      <a:r>
                        <a:rPr lang="pl-PL" sz="1400" u="none" strike="noStrike" dirty="0">
                          <a:effectLst/>
                        </a:rPr>
                        <a:t>  63/60</a:t>
                      </a:r>
                      <a:endParaRPr lang="pl-PL" sz="1400" b="0" i="0" u="none" strike="noStrike" dirty="0">
                        <a:solidFill>
                          <a:srgbClr val="000000"/>
                        </a:solidFill>
                        <a:effectLst/>
                        <a:latin typeface="Calibri"/>
                      </a:endParaRPr>
                    </a:p>
                  </a:txBody>
                  <a:tcPr marL="7018" marR="7018" marT="7018" marB="0" anchor="ctr"/>
                </a:tc>
                <a:tc>
                  <a:txBody>
                    <a:bodyPr/>
                    <a:lstStyle/>
                    <a:p>
                      <a:pPr algn="ctr" fontAlgn="ctr"/>
                      <a:r>
                        <a:rPr lang="pl-PL" sz="1400" u="none" strike="noStrike" dirty="0">
                          <a:effectLst/>
                        </a:rPr>
                        <a:t>2% </a:t>
                      </a:r>
                      <a:r>
                        <a:rPr lang="pl-PL" sz="1400" u="none" strike="noStrike" dirty="0">
                          <a:effectLst/>
                          <a:latin typeface="Wingdings" pitchFamily="2" charset="2"/>
                        </a:rPr>
                        <a:t>ä</a:t>
                      </a:r>
                      <a:r>
                        <a:rPr lang="pl-PL" sz="1400" u="none" strike="noStrike" dirty="0">
                          <a:effectLst/>
                        </a:rPr>
                        <a:t> 5%</a:t>
                      </a:r>
                      <a:endParaRPr lang="pl-PL" sz="1400" b="0" i="0" u="none" strike="noStrike" dirty="0">
                        <a:solidFill>
                          <a:srgbClr val="000000"/>
                        </a:solidFill>
                        <a:effectLst/>
                        <a:latin typeface="Calibri"/>
                      </a:endParaRPr>
                    </a:p>
                  </a:txBody>
                  <a:tcPr marL="7018" marR="7018" marT="7018" marB="0" anchor="ctr"/>
                </a:tc>
                <a:tc>
                  <a:txBody>
                    <a:bodyPr/>
                    <a:lstStyle/>
                    <a:p>
                      <a:pPr algn="ctr" fontAlgn="ctr"/>
                      <a:r>
                        <a:rPr lang="pl-PL" sz="1400" u="none" strike="noStrike">
                          <a:effectLst/>
                        </a:rPr>
                        <a:t>2002</a:t>
                      </a:r>
                      <a:endParaRPr lang="pl-PL" sz="1400" b="0" i="0" u="none" strike="noStrike">
                        <a:solidFill>
                          <a:srgbClr val="000000"/>
                        </a:solidFill>
                        <a:effectLst/>
                        <a:latin typeface="Calibri"/>
                      </a:endParaRPr>
                    </a:p>
                  </a:txBody>
                  <a:tcPr marL="7018" marR="7018" marT="7018" marB="0" anchor="ctr"/>
                </a:tc>
                <a:tc>
                  <a:txBody>
                    <a:bodyPr/>
                    <a:lstStyle/>
                    <a:p>
                      <a:pPr algn="ctr" fontAlgn="ctr"/>
                      <a:r>
                        <a:rPr lang="ru-RU" sz="1400" u="none" strike="noStrike" dirty="0" smtClean="0">
                          <a:effectLst/>
                        </a:rPr>
                        <a:t>Обязательно для всех работников</a:t>
                      </a:r>
                      <a:r>
                        <a:rPr lang="en-US" sz="1400" u="none" strike="noStrike" dirty="0" smtClean="0">
                          <a:effectLst/>
                        </a:rPr>
                        <a:t> </a:t>
                      </a:r>
                      <a:r>
                        <a:rPr lang="en-US" sz="1400" u="none" strike="noStrike" dirty="0">
                          <a:effectLst/>
                        </a:rPr>
                        <a:t>&lt;</a:t>
                      </a:r>
                      <a:r>
                        <a:rPr lang="en-US" sz="1400" u="none" strike="noStrike" dirty="0" smtClean="0">
                          <a:effectLst/>
                        </a:rPr>
                        <a:t>42</a:t>
                      </a:r>
                      <a:r>
                        <a:rPr lang="ru-RU" sz="1400" u="none" strike="noStrike" dirty="0" smtClean="0">
                          <a:effectLst/>
                        </a:rPr>
                        <a:t> лет</a:t>
                      </a:r>
                      <a:endParaRPr lang="en-US" sz="1400" b="0" i="0" u="none" strike="noStrike" dirty="0">
                        <a:solidFill>
                          <a:srgbClr val="000000"/>
                        </a:solidFill>
                        <a:effectLst/>
                        <a:latin typeface="Calibri"/>
                      </a:endParaRPr>
                    </a:p>
                  </a:txBody>
                  <a:tcPr marL="7018" marR="7018" marT="7018" marB="0" anchor="ctr"/>
                </a:tc>
                <a:extLst>
                  <a:ext uri="{0D108BD9-81ED-4DB2-BD59-A6C34878D82A}">
                    <a16:rowId xmlns="" xmlns:a16="http://schemas.microsoft.com/office/drawing/2014/main" val="10001"/>
                  </a:ext>
                </a:extLst>
              </a:tr>
              <a:tr h="359324">
                <a:tc>
                  <a:txBody>
                    <a:bodyPr/>
                    <a:lstStyle/>
                    <a:p>
                      <a:pPr algn="l" fontAlgn="ctr"/>
                      <a:r>
                        <a:rPr lang="ru-RU" sz="1400" u="none" strike="noStrike" dirty="0" smtClean="0">
                          <a:effectLst/>
                        </a:rPr>
                        <a:t>Эстония</a:t>
                      </a:r>
                      <a:r>
                        <a:rPr lang="ru-RU" sz="1400" u="none" strike="noStrike" baseline="0" dirty="0" smtClean="0">
                          <a:effectLst/>
                        </a:rPr>
                        <a:t> </a:t>
                      </a:r>
                      <a:endParaRPr lang="pl-PL" sz="1400" b="1" i="0" u="none" strike="noStrike" dirty="0">
                        <a:solidFill>
                          <a:srgbClr val="000000"/>
                        </a:solidFill>
                        <a:effectLst/>
                        <a:latin typeface="Arial"/>
                      </a:endParaRPr>
                    </a:p>
                  </a:txBody>
                  <a:tcPr marL="7018" marR="7018" marT="7018" marB="0" anchor="ctr"/>
                </a:tc>
                <a:tc>
                  <a:txBody>
                    <a:bodyPr/>
                    <a:lstStyle/>
                    <a:p>
                      <a:pPr algn="ctr" fontAlgn="ctr"/>
                      <a:r>
                        <a:rPr lang="ru-RU" sz="1400" u="none" strike="noStrike" dirty="0" smtClean="0">
                          <a:effectLst/>
                        </a:rPr>
                        <a:t>Фикс. выплаты</a:t>
                      </a:r>
                      <a:endParaRPr lang="pl-PL" sz="1400" b="0" i="0" u="none" strike="noStrike" dirty="0">
                        <a:solidFill>
                          <a:srgbClr val="000000"/>
                        </a:solidFill>
                        <a:effectLst/>
                        <a:latin typeface="Calibri"/>
                      </a:endParaRPr>
                    </a:p>
                  </a:txBody>
                  <a:tcPr marL="7018" marR="7018" marT="7018" marB="0" anchor="ctr"/>
                </a:tc>
                <a:tc>
                  <a:txBody>
                    <a:bodyPr/>
                    <a:lstStyle/>
                    <a:p>
                      <a:pPr algn="ctr" fontAlgn="ctr"/>
                      <a:r>
                        <a:rPr lang="pl-PL" sz="1400" u="none" strike="noStrike" dirty="0">
                          <a:effectLst/>
                        </a:rPr>
                        <a:t>60/55  </a:t>
                      </a:r>
                      <a:r>
                        <a:rPr lang="pl-PL" sz="1400" u="none" strike="noStrike" dirty="0">
                          <a:effectLst/>
                          <a:latin typeface="Wingdings" pitchFamily="2" charset="2"/>
                        </a:rPr>
                        <a:t>à</a:t>
                      </a:r>
                      <a:r>
                        <a:rPr lang="pl-PL" sz="1400" u="none" strike="noStrike" dirty="0">
                          <a:effectLst/>
                        </a:rPr>
                        <a:t>  63/63</a:t>
                      </a:r>
                      <a:endParaRPr lang="pl-PL" sz="1400" b="0" i="0" u="none" strike="noStrike" dirty="0">
                        <a:solidFill>
                          <a:srgbClr val="000000"/>
                        </a:solidFill>
                        <a:effectLst/>
                        <a:latin typeface="Calibri"/>
                      </a:endParaRPr>
                    </a:p>
                  </a:txBody>
                  <a:tcPr marL="7018" marR="7018" marT="7018" marB="0" anchor="ctr"/>
                </a:tc>
                <a:tc>
                  <a:txBody>
                    <a:bodyPr/>
                    <a:lstStyle/>
                    <a:p>
                      <a:pPr algn="ctr" fontAlgn="ctr"/>
                      <a:r>
                        <a:rPr lang="pl-PL" sz="1400" u="none" strike="noStrike" dirty="0">
                          <a:effectLst/>
                        </a:rPr>
                        <a:t>6% (4% +2%)</a:t>
                      </a:r>
                      <a:endParaRPr lang="pl-PL" sz="1400" b="0" i="0" u="none" strike="noStrike" dirty="0">
                        <a:solidFill>
                          <a:srgbClr val="000000"/>
                        </a:solidFill>
                        <a:effectLst/>
                        <a:latin typeface="Calibri"/>
                      </a:endParaRPr>
                    </a:p>
                  </a:txBody>
                  <a:tcPr marL="7018" marR="7018" marT="7018" marB="0" anchor="ctr"/>
                </a:tc>
                <a:tc>
                  <a:txBody>
                    <a:bodyPr/>
                    <a:lstStyle/>
                    <a:p>
                      <a:pPr algn="ctr" fontAlgn="ctr"/>
                      <a:r>
                        <a:rPr lang="pl-PL" sz="1400" u="none" strike="noStrike" dirty="0">
                          <a:effectLst/>
                        </a:rPr>
                        <a:t>2002</a:t>
                      </a:r>
                      <a:endParaRPr lang="pl-PL" sz="1400" b="0" i="0" u="none" strike="noStrike" dirty="0">
                        <a:solidFill>
                          <a:srgbClr val="000000"/>
                        </a:solidFill>
                        <a:effectLst/>
                        <a:latin typeface="Calibri"/>
                      </a:endParaRPr>
                    </a:p>
                  </a:txBody>
                  <a:tcPr marL="7018" marR="7018" marT="7018" marB="0" anchor="ctr"/>
                </a:tc>
                <a:tc>
                  <a:txBody>
                    <a:bodyPr/>
                    <a:lstStyle/>
                    <a:p>
                      <a:pPr algn="ctr" fontAlgn="ctr"/>
                      <a:r>
                        <a:rPr lang="ru-RU" sz="1400" u="none" strike="noStrike" dirty="0" smtClean="0">
                          <a:effectLst/>
                        </a:rPr>
                        <a:t>Обязательно для новых работников</a:t>
                      </a:r>
                      <a:endParaRPr lang="pl-PL" sz="1400" b="0" i="0" u="none" strike="noStrike" dirty="0">
                        <a:solidFill>
                          <a:srgbClr val="000000"/>
                        </a:solidFill>
                        <a:effectLst/>
                        <a:latin typeface="Calibri"/>
                      </a:endParaRPr>
                    </a:p>
                  </a:txBody>
                  <a:tcPr marL="7018" marR="7018" marT="7018" marB="0" anchor="ctr"/>
                </a:tc>
                <a:extLst>
                  <a:ext uri="{0D108BD9-81ED-4DB2-BD59-A6C34878D82A}">
                    <a16:rowId xmlns="" xmlns:a16="http://schemas.microsoft.com/office/drawing/2014/main" val="10002"/>
                  </a:ext>
                </a:extLst>
              </a:tr>
              <a:tr h="421105">
                <a:tc>
                  <a:txBody>
                    <a:bodyPr/>
                    <a:lstStyle/>
                    <a:p>
                      <a:pPr algn="l" fontAlgn="ctr"/>
                      <a:r>
                        <a:rPr lang="ru-RU" sz="1400" b="1" i="0" u="none" strike="noStrike" dirty="0" smtClean="0">
                          <a:solidFill>
                            <a:schemeClr val="lt1"/>
                          </a:solidFill>
                          <a:effectLst/>
                          <a:latin typeface="+mn-lt"/>
                        </a:rPr>
                        <a:t>Латвия</a:t>
                      </a:r>
                      <a:r>
                        <a:rPr lang="ru-RU" sz="1400" b="1" i="0" u="none" strike="noStrike" baseline="0" dirty="0" smtClean="0">
                          <a:solidFill>
                            <a:schemeClr val="lt1"/>
                          </a:solidFill>
                          <a:effectLst/>
                          <a:latin typeface="+mn-lt"/>
                        </a:rPr>
                        <a:t> </a:t>
                      </a:r>
                      <a:endParaRPr lang="pl-PL" sz="1400" b="1" i="0" u="none" strike="noStrike" dirty="0">
                        <a:solidFill>
                          <a:srgbClr val="000000"/>
                        </a:solidFill>
                        <a:effectLst/>
                        <a:latin typeface="Arial"/>
                      </a:endParaRPr>
                    </a:p>
                  </a:txBody>
                  <a:tcPr marL="7018" marR="7018" marT="7018" marB="0" anchor="ctr"/>
                </a:tc>
                <a:tc>
                  <a:txBody>
                    <a:bodyPr/>
                    <a:lstStyle/>
                    <a:p>
                      <a:pPr algn="ctr" fontAlgn="ctr"/>
                      <a:r>
                        <a:rPr lang="ru-RU" sz="1400" u="none" strike="noStrike" dirty="0" smtClean="0">
                          <a:effectLst/>
                        </a:rPr>
                        <a:t>Условные счета</a:t>
                      </a:r>
                      <a:endParaRPr lang="pl-PL" sz="1400" b="0" i="0" u="none" strike="noStrike" dirty="0">
                        <a:solidFill>
                          <a:srgbClr val="000000"/>
                        </a:solidFill>
                        <a:effectLst/>
                        <a:latin typeface="Calibri"/>
                      </a:endParaRPr>
                    </a:p>
                  </a:txBody>
                  <a:tcPr marL="7018" marR="7018" marT="7018" marB="0" anchor="ctr"/>
                </a:tc>
                <a:tc>
                  <a:txBody>
                    <a:bodyPr/>
                    <a:lstStyle/>
                    <a:p>
                      <a:pPr algn="ctr" fontAlgn="ctr"/>
                      <a:r>
                        <a:rPr lang="pl-PL" sz="1400" u="none" strike="noStrike" dirty="0">
                          <a:effectLst/>
                        </a:rPr>
                        <a:t>60/55  </a:t>
                      </a:r>
                      <a:r>
                        <a:rPr lang="pl-PL" sz="1400" u="none" strike="noStrike" dirty="0">
                          <a:effectLst/>
                          <a:latin typeface="Wingdings" pitchFamily="2" charset="2"/>
                        </a:rPr>
                        <a:t>à</a:t>
                      </a:r>
                      <a:r>
                        <a:rPr lang="pl-PL" sz="1400" u="none" strike="noStrike" dirty="0">
                          <a:effectLst/>
                        </a:rPr>
                        <a:t>  62/62</a:t>
                      </a:r>
                      <a:endParaRPr lang="pl-PL" sz="1400" b="0" i="0" u="none" strike="noStrike" dirty="0">
                        <a:solidFill>
                          <a:srgbClr val="000000"/>
                        </a:solidFill>
                        <a:effectLst/>
                        <a:latin typeface="Calibri"/>
                      </a:endParaRPr>
                    </a:p>
                  </a:txBody>
                  <a:tcPr marL="7018" marR="7018" marT="7018" marB="0" anchor="ctr"/>
                </a:tc>
                <a:tc>
                  <a:txBody>
                    <a:bodyPr/>
                    <a:lstStyle/>
                    <a:p>
                      <a:pPr algn="ctr" fontAlgn="ctr"/>
                      <a:r>
                        <a:rPr lang="pl-PL" sz="1400" u="none" strike="noStrike" dirty="0">
                          <a:effectLst/>
                        </a:rPr>
                        <a:t>2% </a:t>
                      </a:r>
                      <a:r>
                        <a:rPr lang="pl-PL" sz="1400" u="none" strike="noStrike" dirty="0">
                          <a:effectLst/>
                          <a:latin typeface="Wingdings" pitchFamily="2" charset="2"/>
                        </a:rPr>
                        <a:t>ä</a:t>
                      </a:r>
                      <a:r>
                        <a:rPr lang="pl-PL" sz="1400" u="none" strike="noStrike" dirty="0">
                          <a:effectLst/>
                        </a:rPr>
                        <a:t> 8%</a:t>
                      </a:r>
                      <a:endParaRPr lang="pl-PL" sz="1400" b="0" i="0" u="none" strike="noStrike" dirty="0">
                        <a:solidFill>
                          <a:srgbClr val="000000"/>
                        </a:solidFill>
                        <a:effectLst/>
                        <a:latin typeface="Calibri"/>
                      </a:endParaRPr>
                    </a:p>
                  </a:txBody>
                  <a:tcPr marL="7018" marR="7018" marT="7018" marB="0" anchor="ctr"/>
                </a:tc>
                <a:tc>
                  <a:txBody>
                    <a:bodyPr/>
                    <a:lstStyle/>
                    <a:p>
                      <a:pPr algn="ctr" fontAlgn="ctr"/>
                      <a:r>
                        <a:rPr lang="pl-PL" sz="1400" u="none" strike="noStrike" dirty="0">
                          <a:effectLst/>
                        </a:rPr>
                        <a:t>2001</a:t>
                      </a:r>
                      <a:endParaRPr lang="pl-PL" sz="1400" b="0" i="0" u="none" strike="noStrike" dirty="0">
                        <a:solidFill>
                          <a:srgbClr val="000000"/>
                        </a:solidFill>
                        <a:effectLst/>
                        <a:latin typeface="Calibri"/>
                      </a:endParaRPr>
                    </a:p>
                  </a:txBody>
                  <a:tcPr marL="7018" marR="7018" marT="7018" marB="0" anchor="ctr"/>
                </a:tc>
                <a:tc>
                  <a:txBody>
                    <a:bodyPr/>
                    <a:lstStyle/>
                    <a:p>
                      <a:pPr algn="ctr" fontAlgn="ctr"/>
                      <a:r>
                        <a:rPr lang="ru-RU" sz="1400" u="none" strike="noStrike" dirty="0" smtClean="0">
                          <a:effectLst/>
                        </a:rPr>
                        <a:t>Обязательно для новых сотрудников и работников </a:t>
                      </a:r>
                      <a:r>
                        <a:rPr lang="en-US" sz="1400" u="none" strike="noStrike" dirty="0" smtClean="0">
                          <a:effectLst/>
                        </a:rPr>
                        <a:t>&lt; 30</a:t>
                      </a:r>
                      <a:r>
                        <a:rPr lang="ru-RU" sz="1400" u="none" strike="noStrike" dirty="0" smtClean="0">
                          <a:effectLst/>
                        </a:rPr>
                        <a:t> лет</a:t>
                      </a:r>
                      <a:r>
                        <a:rPr lang="en-US" sz="1400" u="none" strike="noStrike" dirty="0" smtClean="0">
                          <a:effectLst/>
                        </a:rPr>
                        <a:t>, </a:t>
                      </a:r>
                      <a:r>
                        <a:rPr lang="ru-RU" sz="1400" u="none" strike="noStrike" dirty="0" smtClean="0">
                          <a:effectLst/>
                        </a:rPr>
                        <a:t>добровольно для работников</a:t>
                      </a:r>
                      <a:r>
                        <a:rPr lang="en-US" sz="1400" u="none" strike="noStrike" dirty="0" smtClean="0">
                          <a:effectLst/>
                        </a:rPr>
                        <a:t> 30-50</a:t>
                      </a:r>
                      <a:r>
                        <a:rPr lang="ru-RU" sz="1400" u="none" strike="noStrike" dirty="0" smtClean="0">
                          <a:effectLst/>
                        </a:rPr>
                        <a:t> лет</a:t>
                      </a:r>
                      <a:endParaRPr lang="en-US" sz="1400" b="0" i="0" u="none" strike="noStrike" dirty="0">
                        <a:solidFill>
                          <a:srgbClr val="000000"/>
                        </a:solidFill>
                        <a:effectLst/>
                        <a:latin typeface="Calibri"/>
                      </a:endParaRPr>
                    </a:p>
                  </a:txBody>
                  <a:tcPr marL="7018" marR="7018" marT="7018" marB="0" anchor="ctr"/>
                </a:tc>
                <a:extLst>
                  <a:ext uri="{0D108BD9-81ED-4DB2-BD59-A6C34878D82A}">
                    <a16:rowId xmlns="" xmlns:a16="http://schemas.microsoft.com/office/drawing/2014/main" val="10003"/>
                  </a:ext>
                </a:extLst>
              </a:tr>
              <a:tr h="505030">
                <a:tc>
                  <a:txBody>
                    <a:bodyPr/>
                    <a:lstStyle/>
                    <a:p>
                      <a:pPr algn="l" fontAlgn="ctr"/>
                      <a:r>
                        <a:rPr lang="ru-RU" sz="1400" b="1" i="0" u="none" strike="noStrike" dirty="0" smtClean="0">
                          <a:solidFill>
                            <a:schemeClr val="lt1"/>
                          </a:solidFill>
                          <a:effectLst/>
                          <a:latin typeface="+mn-lt"/>
                        </a:rPr>
                        <a:t>Литва</a:t>
                      </a:r>
                      <a:r>
                        <a:rPr lang="ru-RU" sz="1400" b="1" i="0" u="none" strike="noStrike" baseline="0" dirty="0" smtClean="0">
                          <a:solidFill>
                            <a:schemeClr val="lt1"/>
                          </a:solidFill>
                          <a:effectLst/>
                          <a:latin typeface="+mn-lt"/>
                        </a:rPr>
                        <a:t> </a:t>
                      </a:r>
                      <a:endParaRPr lang="pl-PL" sz="1400" b="1" i="0" u="none" strike="noStrike" dirty="0">
                        <a:solidFill>
                          <a:srgbClr val="000000"/>
                        </a:solidFill>
                        <a:effectLst/>
                        <a:latin typeface="Arial"/>
                      </a:endParaRPr>
                    </a:p>
                  </a:txBody>
                  <a:tcPr marL="7018" marR="7018" marT="7018" marB="0" anchor="ctr"/>
                </a:tc>
                <a:tc>
                  <a:txBody>
                    <a:bodyPr/>
                    <a:lstStyle/>
                    <a:p>
                      <a:pPr algn="ctr" fontAlgn="ctr"/>
                      <a:r>
                        <a:rPr lang="ru-RU" sz="1400" u="none" strike="noStrike" dirty="0" smtClean="0">
                          <a:effectLst/>
                        </a:rPr>
                        <a:t>Фикс. выплаты</a:t>
                      </a:r>
                      <a:endParaRPr lang="pl-PL" sz="1400" b="0" i="0" u="none" strike="noStrike" dirty="0">
                        <a:solidFill>
                          <a:srgbClr val="000000"/>
                        </a:solidFill>
                        <a:effectLst/>
                        <a:latin typeface="Calibri"/>
                      </a:endParaRPr>
                    </a:p>
                  </a:txBody>
                  <a:tcPr marL="7018" marR="7018" marT="7018" marB="0" anchor="ctr"/>
                </a:tc>
                <a:tc>
                  <a:txBody>
                    <a:bodyPr/>
                    <a:lstStyle/>
                    <a:p>
                      <a:pPr algn="ctr" fontAlgn="ctr"/>
                      <a:r>
                        <a:rPr lang="pl-PL" sz="1400" u="none" strike="noStrike" dirty="0">
                          <a:effectLst/>
                        </a:rPr>
                        <a:t>60/55  </a:t>
                      </a:r>
                      <a:r>
                        <a:rPr lang="pl-PL" sz="1400" u="none" strike="noStrike" dirty="0">
                          <a:effectLst/>
                          <a:latin typeface="Wingdings" pitchFamily="2" charset="2"/>
                        </a:rPr>
                        <a:t>à</a:t>
                      </a:r>
                      <a:r>
                        <a:rPr lang="pl-PL" sz="1400" u="none" strike="noStrike" dirty="0">
                          <a:effectLst/>
                        </a:rPr>
                        <a:t>  62.5/60</a:t>
                      </a:r>
                      <a:endParaRPr lang="pl-PL" sz="1400" b="0" i="0" u="none" strike="noStrike" dirty="0">
                        <a:solidFill>
                          <a:srgbClr val="000000"/>
                        </a:solidFill>
                        <a:effectLst/>
                        <a:latin typeface="Calibri"/>
                      </a:endParaRPr>
                    </a:p>
                  </a:txBody>
                  <a:tcPr marL="7018" marR="7018" marT="7018" marB="0" anchor="ctr"/>
                </a:tc>
                <a:tc>
                  <a:txBody>
                    <a:bodyPr/>
                    <a:lstStyle/>
                    <a:p>
                      <a:pPr algn="ctr" fontAlgn="ctr"/>
                      <a:r>
                        <a:rPr lang="pl-PL" sz="1400" u="none" strike="noStrike" dirty="0">
                          <a:effectLst/>
                        </a:rPr>
                        <a:t>2.5% </a:t>
                      </a:r>
                      <a:r>
                        <a:rPr lang="pl-PL" sz="1400" u="none" strike="noStrike" dirty="0">
                          <a:effectLst/>
                          <a:latin typeface="Wingdings" pitchFamily="2" charset="2"/>
                        </a:rPr>
                        <a:t>ä</a:t>
                      </a:r>
                      <a:r>
                        <a:rPr lang="pl-PL" sz="1400" u="none" strike="noStrike" dirty="0">
                          <a:effectLst/>
                        </a:rPr>
                        <a:t> 5.5%</a:t>
                      </a:r>
                      <a:endParaRPr lang="pl-PL" sz="1400" b="0" i="0" u="none" strike="noStrike" dirty="0">
                        <a:solidFill>
                          <a:srgbClr val="000000"/>
                        </a:solidFill>
                        <a:effectLst/>
                        <a:latin typeface="Calibri"/>
                      </a:endParaRPr>
                    </a:p>
                  </a:txBody>
                  <a:tcPr marL="7018" marR="7018" marT="7018" marB="0" anchor="ctr"/>
                </a:tc>
                <a:tc>
                  <a:txBody>
                    <a:bodyPr/>
                    <a:lstStyle/>
                    <a:p>
                      <a:pPr algn="ctr" fontAlgn="ctr"/>
                      <a:r>
                        <a:rPr lang="pl-PL" sz="1400" u="none" strike="noStrike" dirty="0">
                          <a:effectLst/>
                        </a:rPr>
                        <a:t>2004</a:t>
                      </a:r>
                      <a:endParaRPr lang="pl-PL" sz="1400" b="0" i="0" u="none" strike="noStrike" dirty="0">
                        <a:solidFill>
                          <a:srgbClr val="000000"/>
                        </a:solidFill>
                        <a:effectLst/>
                        <a:latin typeface="Calibri"/>
                      </a:endParaRPr>
                    </a:p>
                  </a:txBody>
                  <a:tcPr marL="7018" marR="7018" marT="7018" marB="0" anchor="ctr"/>
                </a:tc>
                <a:tc>
                  <a:txBody>
                    <a:bodyPr/>
                    <a:lstStyle/>
                    <a:p>
                      <a:pPr algn="ctr" fontAlgn="ctr"/>
                      <a:r>
                        <a:rPr lang="ru-RU" sz="1400" u="none" strike="noStrike" dirty="0" smtClean="0">
                          <a:effectLst/>
                        </a:rPr>
                        <a:t>Добровольно для текущих и новых работников</a:t>
                      </a:r>
                      <a:endParaRPr lang="en-US" sz="1400" b="0" i="0" u="none" strike="noStrike" dirty="0">
                        <a:solidFill>
                          <a:srgbClr val="000000"/>
                        </a:solidFill>
                        <a:effectLst/>
                        <a:latin typeface="Calibri"/>
                      </a:endParaRPr>
                    </a:p>
                  </a:txBody>
                  <a:tcPr marL="7018" marR="7018" marT="7018" marB="0" anchor="ctr"/>
                </a:tc>
                <a:extLst>
                  <a:ext uri="{0D108BD9-81ED-4DB2-BD59-A6C34878D82A}">
                    <a16:rowId xmlns="" xmlns:a16="http://schemas.microsoft.com/office/drawing/2014/main" val="10004"/>
                  </a:ext>
                </a:extLst>
              </a:tr>
              <a:tr h="421105">
                <a:tc>
                  <a:txBody>
                    <a:bodyPr/>
                    <a:lstStyle/>
                    <a:p>
                      <a:pPr algn="l" fontAlgn="ctr"/>
                      <a:r>
                        <a:rPr lang="ru-RU" sz="1400" b="1" i="0" u="none" strike="noStrike" dirty="0" smtClean="0">
                          <a:solidFill>
                            <a:schemeClr val="lt1"/>
                          </a:solidFill>
                          <a:effectLst/>
                          <a:latin typeface="+mn-lt"/>
                        </a:rPr>
                        <a:t>Венгрия</a:t>
                      </a:r>
                      <a:r>
                        <a:rPr lang="ru-RU" sz="1400" b="1" i="0" u="none" strike="noStrike" baseline="0" dirty="0" smtClean="0">
                          <a:solidFill>
                            <a:schemeClr val="lt1"/>
                          </a:solidFill>
                          <a:effectLst/>
                          <a:latin typeface="+mn-lt"/>
                        </a:rPr>
                        <a:t> </a:t>
                      </a:r>
                      <a:endParaRPr lang="pl-PL" sz="1400" b="1" i="0" u="none" strike="noStrike" dirty="0">
                        <a:solidFill>
                          <a:srgbClr val="000000"/>
                        </a:solidFill>
                        <a:effectLst/>
                        <a:latin typeface="Arial"/>
                      </a:endParaRPr>
                    </a:p>
                  </a:txBody>
                  <a:tcPr marL="7018" marR="7018" marT="7018" marB="0" anchor="ctr"/>
                </a:tc>
                <a:tc>
                  <a:txBody>
                    <a:bodyPr/>
                    <a:lstStyle/>
                    <a:p>
                      <a:pPr algn="ctr" fontAlgn="ctr"/>
                      <a:r>
                        <a:rPr lang="ru-RU" sz="1400" u="none" strike="noStrike" dirty="0" smtClean="0">
                          <a:effectLst/>
                        </a:rPr>
                        <a:t>Фикс. выплаты</a:t>
                      </a:r>
                      <a:endParaRPr lang="pl-PL" sz="1400" b="0" i="0" u="none" strike="noStrike" dirty="0">
                        <a:solidFill>
                          <a:srgbClr val="000000"/>
                        </a:solidFill>
                        <a:effectLst/>
                        <a:latin typeface="Calibri"/>
                      </a:endParaRPr>
                    </a:p>
                  </a:txBody>
                  <a:tcPr marL="7018" marR="7018" marT="7018" marB="0" anchor="ctr"/>
                </a:tc>
                <a:tc>
                  <a:txBody>
                    <a:bodyPr/>
                    <a:lstStyle/>
                    <a:p>
                      <a:pPr algn="ctr" fontAlgn="ctr"/>
                      <a:r>
                        <a:rPr lang="pl-PL" sz="1400" u="none" strike="noStrike" dirty="0">
                          <a:effectLst/>
                        </a:rPr>
                        <a:t>60/55  </a:t>
                      </a:r>
                      <a:r>
                        <a:rPr lang="pl-PL" sz="1400" u="none" strike="noStrike" dirty="0">
                          <a:effectLst/>
                          <a:latin typeface="Wingdings" pitchFamily="2" charset="2"/>
                        </a:rPr>
                        <a:t>à</a:t>
                      </a:r>
                      <a:r>
                        <a:rPr lang="pl-PL" sz="1400" u="none" strike="noStrike" dirty="0">
                          <a:effectLst/>
                        </a:rPr>
                        <a:t>  62/62</a:t>
                      </a:r>
                      <a:endParaRPr lang="pl-PL" sz="1400" b="0" i="0" u="none" strike="noStrike" dirty="0">
                        <a:solidFill>
                          <a:srgbClr val="000000"/>
                        </a:solidFill>
                        <a:effectLst/>
                        <a:latin typeface="Calibri"/>
                      </a:endParaRPr>
                    </a:p>
                  </a:txBody>
                  <a:tcPr marL="7018" marR="7018" marT="7018" marB="0" anchor="ctr"/>
                </a:tc>
                <a:tc>
                  <a:txBody>
                    <a:bodyPr/>
                    <a:lstStyle/>
                    <a:p>
                      <a:pPr algn="ctr" fontAlgn="ctr"/>
                      <a:r>
                        <a:rPr lang="pl-PL" sz="1400" u="none" strike="noStrike" dirty="0">
                          <a:effectLst/>
                        </a:rPr>
                        <a:t>6% </a:t>
                      </a:r>
                      <a:r>
                        <a:rPr lang="pl-PL" sz="1400" u="none" strike="noStrike" dirty="0">
                          <a:effectLst/>
                          <a:latin typeface="Wingdings" pitchFamily="2" charset="2"/>
                        </a:rPr>
                        <a:t>ä</a:t>
                      </a:r>
                      <a:r>
                        <a:rPr lang="pl-PL" sz="1400" u="none" strike="noStrike" dirty="0">
                          <a:effectLst/>
                        </a:rPr>
                        <a:t> 8%</a:t>
                      </a:r>
                      <a:endParaRPr lang="pl-PL" sz="1400" b="0" i="0" u="none" strike="noStrike" dirty="0">
                        <a:solidFill>
                          <a:srgbClr val="000000"/>
                        </a:solidFill>
                        <a:effectLst/>
                        <a:latin typeface="Calibri"/>
                      </a:endParaRPr>
                    </a:p>
                  </a:txBody>
                  <a:tcPr marL="7018" marR="7018" marT="7018" marB="0" anchor="ctr"/>
                </a:tc>
                <a:tc>
                  <a:txBody>
                    <a:bodyPr/>
                    <a:lstStyle/>
                    <a:p>
                      <a:pPr algn="ctr" fontAlgn="ctr"/>
                      <a:r>
                        <a:rPr lang="pl-PL" sz="1400" u="none" strike="noStrike" dirty="0">
                          <a:effectLst/>
                        </a:rPr>
                        <a:t>1998</a:t>
                      </a:r>
                      <a:endParaRPr lang="pl-PL" sz="1400" b="0" i="0" u="none" strike="noStrike" dirty="0">
                        <a:solidFill>
                          <a:srgbClr val="000000"/>
                        </a:solidFill>
                        <a:effectLst/>
                        <a:latin typeface="Calibri"/>
                      </a:endParaRPr>
                    </a:p>
                  </a:txBody>
                  <a:tcPr marL="7018" marR="7018" marT="7018" marB="0" anchor="ctr"/>
                </a:tc>
                <a:tc>
                  <a:txBody>
                    <a:bodyPr/>
                    <a:lstStyle/>
                    <a:p>
                      <a:pPr algn="ctr" fontAlgn="ctr"/>
                      <a:r>
                        <a:rPr lang="ru-RU" sz="1400" u="none" strike="noStrike" dirty="0" smtClean="0">
                          <a:effectLst/>
                        </a:rPr>
                        <a:t>Обязательно для новых работников</a:t>
                      </a:r>
                      <a:endParaRPr lang="pl-PL" sz="1400" b="0" i="0" u="none" strike="noStrike" dirty="0">
                        <a:solidFill>
                          <a:srgbClr val="000000"/>
                        </a:solidFill>
                        <a:effectLst/>
                        <a:latin typeface="Calibri"/>
                      </a:endParaRPr>
                    </a:p>
                  </a:txBody>
                  <a:tcPr marL="7018" marR="7018" marT="7018" marB="0" anchor="ctr"/>
                </a:tc>
                <a:extLst>
                  <a:ext uri="{0D108BD9-81ED-4DB2-BD59-A6C34878D82A}">
                    <a16:rowId xmlns="" xmlns:a16="http://schemas.microsoft.com/office/drawing/2014/main" val="10005"/>
                  </a:ext>
                </a:extLst>
              </a:tr>
              <a:tr h="731023">
                <a:tc>
                  <a:txBody>
                    <a:bodyPr/>
                    <a:lstStyle/>
                    <a:p>
                      <a:pPr algn="l" fontAlgn="ctr"/>
                      <a:r>
                        <a:rPr lang="ru-RU" sz="1400" b="1" i="0" u="none" strike="noStrike" dirty="0" smtClean="0">
                          <a:solidFill>
                            <a:schemeClr val="lt1"/>
                          </a:solidFill>
                          <a:effectLst/>
                          <a:latin typeface="+mn-lt"/>
                        </a:rPr>
                        <a:t>Польша</a:t>
                      </a:r>
                      <a:r>
                        <a:rPr lang="ru-RU" sz="1400" b="1" i="0" u="none" strike="noStrike" baseline="0" dirty="0" smtClean="0">
                          <a:solidFill>
                            <a:schemeClr val="lt1"/>
                          </a:solidFill>
                          <a:effectLst/>
                          <a:latin typeface="+mn-lt"/>
                        </a:rPr>
                        <a:t> </a:t>
                      </a:r>
                      <a:endParaRPr lang="pl-PL" sz="1400" b="1" i="0" u="none" strike="noStrike" dirty="0">
                        <a:solidFill>
                          <a:srgbClr val="000000"/>
                        </a:solidFill>
                        <a:effectLst/>
                        <a:latin typeface="Arial"/>
                      </a:endParaRPr>
                    </a:p>
                  </a:txBody>
                  <a:tcPr marL="7018" marR="7018" marT="7018" marB="0" anchor="ctr"/>
                </a:tc>
                <a:tc>
                  <a:txBody>
                    <a:bodyPr/>
                    <a:lstStyle/>
                    <a:p>
                      <a:pPr algn="ctr" fontAlgn="ctr"/>
                      <a:r>
                        <a:rPr lang="ru-RU" sz="1400" u="none" strike="noStrike" dirty="0" smtClean="0">
                          <a:effectLst/>
                        </a:rPr>
                        <a:t>Условные счета</a:t>
                      </a:r>
                      <a:endParaRPr lang="pl-PL" sz="1400" b="0" i="0" u="none" strike="noStrike" dirty="0">
                        <a:solidFill>
                          <a:srgbClr val="000000"/>
                        </a:solidFill>
                        <a:effectLst/>
                        <a:latin typeface="Calibri"/>
                      </a:endParaRPr>
                    </a:p>
                  </a:txBody>
                  <a:tcPr marL="7018" marR="7018" marT="7018" marB="0" anchor="ctr"/>
                </a:tc>
                <a:tc>
                  <a:txBody>
                    <a:bodyPr/>
                    <a:lstStyle/>
                    <a:p>
                      <a:pPr algn="ctr" fontAlgn="ctr"/>
                      <a:r>
                        <a:rPr lang="pl-PL" sz="1400" u="none" strike="noStrike" dirty="0">
                          <a:effectLst/>
                        </a:rPr>
                        <a:t>65/60  (60/55) </a:t>
                      </a:r>
                      <a:r>
                        <a:rPr lang="pl-PL" sz="1400" u="none" strike="noStrike" dirty="0">
                          <a:effectLst/>
                          <a:latin typeface="Wingdings" pitchFamily="2" charset="2"/>
                        </a:rPr>
                        <a:t>à</a:t>
                      </a:r>
                      <a:r>
                        <a:rPr lang="pl-PL" sz="1400" u="none" strike="noStrike" dirty="0">
                          <a:effectLst/>
                        </a:rPr>
                        <a:t>  67/67</a:t>
                      </a:r>
                      <a:endParaRPr lang="pl-PL" sz="1400" b="0" i="0" u="none" strike="noStrike" dirty="0">
                        <a:solidFill>
                          <a:srgbClr val="000000"/>
                        </a:solidFill>
                        <a:effectLst/>
                        <a:latin typeface="Calibri"/>
                      </a:endParaRPr>
                    </a:p>
                  </a:txBody>
                  <a:tcPr marL="7018" marR="7018" marT="7018" marB="0" anchor="ctr"/>
                </a:tc>
                <a:tc>
                  <a:txBody>
                    <a:bodyPr/>
                    <a:lstStyle/>
                    <a:p>
                      <a:pPr algn="ctr" fontAlgn="ctr"/>
                      <a:r>
                        <a:rPr lang="pl-PL" sz="1400" u="none" strike="noStrike">
                          <a:effectLst/>
                        </a:rPr>
                        <a:t>7.3%</a:t>
                      </a:r>
                      <a:endParaRPr lang="pl-PL" sz="1400" b="0" i="0" u="none" strike="noStrike">
                        <a:solidFill>
                          <a:srgbClr val="000000"/>
                        </a:solidFill>
                        <a:effectLst/>
                        <a:latin typeface="Calibri"/>
                      </a:endParaRPr>
                    </a:p>
                  </a:txBody>
                  <a:tcPr marL="7018" marR="7018" marT="7018" marB="0" anchor="ctr"/>
                </a:tc>
                <a:tc>
                  <a:txBody>
                    <a:bodyPr/>
                    <a:lstStyle/>
                    <a:p>
                      <a:pPr algn="ctr" fontAlgn="ctr"/>
                      <a:r>
                        <a:rPr lang="pl-PL" sz="1400" u="none" strike="noStrike" dirty="0">
                          <a:effectLst/>
                        </a:rPr>
                        <a:t>1999</a:t>
                      </a:r>
                      <a:endParaRPr lang="pl-PL" sz="1400" b="0" i="0" u="none" strike="noStrike" dirty="0">
                        <a:solidFill>
                          <a:srgbClr val="000000"/>
                        </a:solidFill>
                        <a:effectLst/>
                        <a:latin typeface="Calibri"/>
                      </a:endParaRPr>
                    </a:p>
                  </a:txBody>
                  <a:tcPr marL="7018" marR="7018" marT="7018"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400" u="none" strike="noStrike" dirty="0" smtClean="0">
                          <a:effectLst/>
                        </a:rPr>
                        <a:t>Обязательно для новых сотрудников и работников </a:t>
                      </a:r>
                      <a:r>
                        <a:rPr lang="en-US" sz="1400" u="none" strike="noStrike" dirty="0" smtClean="0">
                          <a:effectLst/>
                        </a:rPr>
                        <a:t>&lt; 30</a:t>
                      </a:r>
                      <a:r>
                        <a:rPr lang="ru-RU" sz="1400" u="none" strike="noStrike" dirty="0" smtClean="0">
                          <a:effectLst/>
                        </a:rPr>
                        <a:t> лет</a:t>
                      </a:r>
                      <a:r>
                        <a:rPr lang="en-US" sz="1400" u="none" strike="noStrike" dirty="0" smtClean="0">
                          <a:effectLst/>
                        </a:rPr>
                        <a:t>, </a:t>
                      </a:r>
                      <a:r>
                        <a:rPr lang="ru-RU" sz="1400" u="none" strike="noStrike" dirty="0" smtClean="0">
                          <a:effectLst/>
                        </a:rPr>
                        <a:t>добровольно для работников</a:t>
                      </a:r>
                      <a:r>
                        <a:rPr lang="en-US" sz="1400" u="none" strike="noStrike" dirty="0" smtClean="0">
                          <a:effectLst/>
                        </a:rPr>
                        <a:t> 30-50</a:t>
                      </a:r>
                      <a:r>
                        <a:rPr lang="ru-RU" sz="1400" u="none" strike="noStrike" dirty="0" smtClean="0">
                          <a:effectLst/>
                        </a:rPr>
                        <a:t> лет</a:t>
                      </a:r>
                      <a:endParaRPr lang="en-US" sz="1400" b="0" i="0" u="none" strike="noStrike" dirty="0" smtClean="0">
                        <a:solidFill>
                          <a:srgbClr val="000000"/>
                        </a:solidFill>
                        <a:effectLst/>
                        <a:latin typeface="+mn-lt"/>
                      </a:endParaRPr>
                    </a:p>
                    <a:p>
                      <a:pPr algn="ctr" fontAlgn="ctr"/>
                      <a:endParaRPr lang="en-US" sz="1400" b="0" i="0" u="none" strike="noStrike" dirty="0">
                        <a:solidFill>
                          <a:srgbClr val="000000"/>
                        </a:solidFill>
                        <a:effectLst/>
                        <a:latin typeface="Calibri"/>
                      </a:endParaRPr>
                    </a:p>
                  </a:txBody>
                  <a:tcPr marL="7018" marR="7018" marT="7018" marB="0" anchor="ctr"/>
                </a:tc>
                <a:extLst>
                  <a:ext uri="{0D108BD9-81ED-4DB2-BD59-A6C34878D82A}">
                    <a16:rowId xmlns="" xmlns:a16="http://schemas.microsoft.com/office/drawing/2014/main" val="10006"/>
                  </a:ext>
                </a:extLst>
              </a:tr>
              <a:tr h="561474">
                <a:tc>
                  <a:txBody>
                    <a:bodyPr/>
                    <a:lstStyle/>
                    <a:p>
                      <a:pPr algn="l" fontAlgn="ctr"/>
                      <a:r>
                        <a:rPr lang="ru-RU" sz="1400" b="1" i="0" u="none" strike="noStrike" dirty="0" smtClean="0">
                          <a:solidFill>
                            <a:schemeClr val="lt1"/>
                          </a:solidFill>
                          <a:effectLst/>
                          <a:latin typeface="+mn-lt"/>
                        </a:rPr>
                        <a:t>Румыния</a:t>
                      </a:r>
                      <a:r>
                        <a:rPr lang="ru-RU" sz="1400" b="1" i="0" u="none" strike="noStrike" baseline="0" dirty="0" smtClean="0">
                          <a:solidFill>
                            <a:schemeClr val="lt1"/>
                          </a:solidFill>
                          <a:effectLst/>
                          <a:latin typeface="+mn-lt"/>
                        </a:rPr>
                        <a:t> </a:t>
                      </a:r>
                      <a:endParaRPr lang="pl-PL" sz="1400" b="1" i="0" u="none" strike="noStrike" dirty="0">
                        <a:solidFill>
                          <a:srgbClr val="000000"/>
                        </a:solidFill>
                        <a:effectLst/>
                        <a:latin typeface="Arial"/>
                      </a:endParaRPr>
                    </a:p>
                  </a:txBody>
                  <a:tcPr marL="7018" marR="7018" marT="7018" marB="0" anchor="ctr"/>
                </a:tc>
                <a:tc>
                  <a:txBody>
                    <a:bodyPr/>
                    <a:lstStyle/>
                    <a:p>
                      <a:pPr algn="ctr" fontAlgn="ctr"/>
                      <a:r>
                        <a:rPr lang="ru-RU" sz="1400" u="none" strike="noStrike" dirty="0" smtClean="0">
                          <a:effectLst/>
                        </a:rPr>
                        <a:t>Фикс. выплаты</a:t>
                      </a:r>
                      <a:endParaRPr lang="pl-PL" sz="1400" b="0" i="0" u="none" strike="noStrike" dirty="0">
                        <a:solidFill>
                          <a:srgbClr val="000000"/>
                        </a:solidFill>
                        <a:effectLst/>
                        <a:latin typeface="Calibri"/>
                      </a:endParaRPr>
                    </a:p>
                  </a:txBody>
                  <a:tcPr marL="7018" marR="7018" marT="7018" marB="0" anchor="ctr"/>
                </a:tc>
                <a:tc>
                  <a:txBody>
                    <a:bodyPr/>
                    <a:lstStyle/>
                    <a:p>
                      <a:pPr algn="ctr" fontAlgn="ctr"/>
                      <a:r>
                        <a:rPr lang="pl-PL" sz="1400" u="none" strike="noStrike" dirty="0">
                          <a:effectLst/>
                        </a:rPr>
                        <a:t>62/57 </a:t>
                      </a:r>
                      <a:r>
                        <a:rPr lang="pl-PL" sz="1400" u="none" strike="noStrike" dirty="0">
                          <a:effectLst/>
                          <a:latin typeface="Wingdings" pitchFamily="2" charset="2"/>
                        </a:rPr>
                        <a:t>à</a:t>
                      </a:r>
                      <a:r>
                        <a:rPr lang="pl-PL" sz="1400" u="none" strike="noStrike" dirty="0">
                          <a:effectLst/>
                        </a:rPr>
                        <a:t>  65/60</a:t>
                      </a:r>
                      <a:endParaRPr lang="pl-PL" sz="1400" b="0" i="0" u="none" strike="noStrike" dirty="0">
                        <a:solidFill>
                          <a:srgbClr val="000000"/>
                        </a:solidFill>
                        <a:effectLst/>
                        <a:latin typeface="Calibri"/>
                      </a:endParaRPr>
                    </a:p>
                  </a:txBody>
                  <a:tcPr marL="7018" marR="7018" marT="7018" marB="0" anchor="ctr"/>
                </a:tc>
                <a:tc>
                  <a:txBody>
                    <a:bodyPr/>
                    <a:lstStyle/>
                    <a:p>
                      <a:pPr algn="ctr" fontAlgn="ctr"/>
                      <a:r>
                        <a:rPr lang="pl-PL" sz="1400" u="none" strike="noStrike" dirty="0">
                          <a:effectLst/>
                        </a:rPr>
                        <a:t>2% </a:t>
                      </a:r>
                      <a:r>
                        <a:rPr lang="pl-PL" sz="1400" u="none" strike="noStrike" dirty="0">
                          <a:effectLst/>
                          <a:latin typeface="Wingdings" pitchFamily="2" charset="2"/>
                        </a:rPr>
                        <a:t>ä</a:t>
                      </a:r>
                      <a:r>
                        <a:rPr lang="pl-PL" sz="1400" u="none" strike="noStrike" dirty="0">
                          <a:effectLst/>
                        </a:rPr>
                        <a:t> 3%</a:t>
                      </a:r>
                      <a:endParaRPr lang="pl-PL" sz="1400" b="0" i="0" u="none" strike="noStrike" dirty="0">
                        <a:solidFill>
                          <a:srgbClr val="000000"/>
                        </a:solidFill>
                        <a:effectLst/>
                        <a:latin typeface="Calibri"/>
                      </a:endParaRPr>
                    </a:p>
                  </a:txBody>
                  <a:tcPr marL="7018" marR="7018" marT="7018" marB="0" anchor="ctr"/>
                </a:tc>
                <a:tc>
                  <a:txBody>
                    <a:bodyPr/>
                    <a:lstStyle/>
                    <a:p>
                      <a:pPr algn="ctr" fontAlgn="ctr"/>
                      <a:r>
                        <a:rPr lang="pl-PL" sz="1400" u="none" strike="noStrike">
                          <a:effectLst/>
                        </a:rPr>
                        <a:t>2008</a:t>
                      </a:r>
                      <a:endParaRPr lang="pl-PL" sz="1400" b="0" i="0" u="none" strike="noStrike">
                        <a:solidFill>
                          <a:srgbClr val="000000"/>
                        </a:solidFill>
                        <a:effectLst/>
                        <a:latin typeface="Calibri"/>
                      </a:endParaRPr>
                    </a:p>
                  </a:txBody>
                  <a:tcPr marL="7018" marR="7018" marT="7018"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400" u="none" strike="noStrike" dirty="0" smtClean="0">
                          <a:effectLst/>
                        </a:rPr>
                        <a:t>Обязательно для новых сотрудников и работников </a:t>
                      </a:r>
                      <a:r>
                        <a:rPr lang="en-US" sz="1400" u="none" strike="noStrike" dirty="0" smtClean="0">
                          <a:effectLst/>
                        </a:rPr>
                        <a:t>&lt; 3</a:t>
                      </a:r>
                      <a:r>
                        <a:rPr lang="ru-RU" sz="1400" u="none" strike="noStrike" dirty="0" smtClean="0">
                          <a:effectLst/>
                        </a:rPr>
                        <a:t>5 лет</a:t>
                      </a:r>
                      <a:r>
                        <a:rPr lang="en-US" sz="1400" u="none" strike="noStrike" dirty="0" smtClean="0">
                          <a:effectLst/>
                        </a:rPr>
                        <a:t>, </a:t>
                      </a:r>
                      <a:r>
                        <a:rPr lang="ru-RU" sz="1400" u="none" strike="noStrike" dirty="0" smtClean="0">
                          <a:effectLst/>
                        </a:rPr>
                        <a:t>добровольно для работников</a:t>
                      </a:r>
                      <a:r>
                        <a:rPr lang="en-US" sz="1400" u="none" strike="noStrike" dirty="0" smtClean="0">
                          <a:effectLst/>
                        </a:rPr>
                        <a:t> 3</a:t>
                      </a:r>
                      <a:r>
                        <a:rPr lang="ru-RU" sz="1400" u="none" strike="noStrike" dirty="0" smtClean="0">
                          <a:effectLst/>
                        </a:rPr>
                        <a:t>6</a:t>
                      </a:r>
                      <a:r>
                        <a:rPr lang="en-US" sz="1400" u="none" strike="noStrike" dirty="0" smtClean="0">
                          <a:effectLst/>
                        </a:rPr>
                        <a:t>-</a:t>
                      </a:r>
                      <a:r>
                        <a:rPr lang="ru-RU" sz="1400" u="none" strike="noStrike" dirty="0" smtClean="0">
                          <a:effectLst/>
                        </a:rPr>
                        <a:t>4</a:t>
                      </a:r>
                      <a:r>
                        <a:rPr lang="en-US" sz="1400" u="none" strike="noStrike" dirty="0" smtClean="0">
                          <a:effectLst/>
                        </a:rPr>
                        <a:t>5</a:t>
                      </a:r>
                      <a:r>
                        <a:rPr lang="ru-RU" sz="1400" u="none" strike="noStrike" dirty="0" smtClean="0">
                          <a:effectLst/>
                        </a:rPr>
                        <a:t> лет</a:t>
                      </a:r>
                      <a:endParaRPr lang="en-US" sz="1400" b="0" i="0" u="none" strike="noStrike" dirty="0">
                        <a:solidFill>
                          <a:srgbClr val="000000"/>
                        </a:solidFill>
                        <a:effectLst/>
                        <a:latin typeface="Calibri"/>
                      </a:endParaRPr>
                    </a:p>
                  </a:txBody>
                  <a:tcPr marL="7018" marR="7018" marT="7018" marB="0" anchor="ctr"/>
                </a:tc>
                <a:extLst>
                  <a:ext uri="{0D108BD9-81ED-4DB2-BD59-A6C34878D82A}">
                    <a16:rowId xmlns="" xmlns:a16="http://schemas.microsoft.com/office/drawing/2014/main" val="10007"/>
                  </a:ext>
                </a:extLst>
              </a:tr>
              <a:tr h="421105">
                <a:tc>
                  <a:txBody>
                    <a:bodyPr/>
                    <a:lstStyle/>
                    <a:p>
                      <a:pPr algn="l" fontAlgn="ctr"/>
                      <a:r>
                        <a:rPr lang="ru-RU" sz="1400" u="none" strike="noStrike" baseline="0" dirty="0" smtClean="0">
                          <a:effectLst/>
                        </a:rPr>
                        <a:t>Словакия </a:t>
                      </a:r>
                      <a:endParaRPr lang="pl-PL" sz="1400" b="1" i="0" u="none" strike="noStrike" dirty="0">
                        <a:solidFill>
                          <a:srgbClr val="000000"/>
                        </a:solidFill>
                        <a:effectLst/>
                        <a:latin typeface="Arial"/>
                      </a:endParaRPr>
                    </a:p>
                  </a:txBody>
                  <a:tcPr marL="7018" marR="7018" marT="7018" marB="0" anchor="ctr"/>
                </a:tc>
                <a:tc>
                  <a:txBody>
                    <a:bodyPr/>
                    <a:lstStyle/>
                    <a:p>
                      <a:pPr algn="ctr" fontAlgn="ctr"/>
                      <a:r>
                        <a:rPr lang="ru-RU" sz="1400" u="none" strike="noStrike" dirty="0" smtClean="0">
                          <a:effectLst/>
                        </a:rPr>
                        <a:t>Баллы </a:t>
                      </a:r>
                      <a:endParaRPr lang="pl-PL" sz="1400" b="0" i="0" u="none" strike="noStrike" dirty="0">
                        <a:solidFill>
                          <a:srgbClr val="000000"/>
                        </a:solidFill>
                        <a:effectLst/>
                        <a:latin typeface="Calibri"/>
                      </a:endParaRPr>
                    </a:p>
                  </a:txBody>
                  <a:tcPr marL="7018" marR="7018" marT="7018" marB="0" anchor="ctr"/>
                </a:tc>
                <a:tc>
                  <a:txBody>
                    <a:bodyPr/>
                    <a:lstStyle/>
                    <a:p>
                      <a:pPr algn="ctr" fontAlgn="ctr"/>
                      <a:r>
                        <a:rPr lang="pl-PL" sz="1400" u="none" strike="noStrike" dirty="0">
                          <a:effectLst/>
                        </a:rPr>
                        <a:t>60/53-57  </a:t>
                      </a:r>
                      <a:r>
                        <a:rPr lang="pl-PL" sz="1400" u="none" strike="noStrike" dirty="0">
                          <a:effectLst/>
                          <a:latin typeface="Wingdings" pitchFamily="2" charset="2"/>
                        </a:rPr>
                        <a:t>à</a:t>
                      </a:r>
                      <a:r>
                        <a:rPr lang="pl-PL" sz="1400" u="none" strike="noStrike" dirty="0">
                          <a:effectLst/>
                        </a:rPr>
                        <a:t>  62/62</a:t>
                      </a:r>
                      <a:endParaRPr lang="pl-PL" sz="1400" b="0" i="0" u="none" strike="noStrike" dirty="0">
                        <a:solidFill>
                          <a:srgbClr val="000000"/>
                        </a:solidFill>
                        <a:effectLst/>
                        <a:latin typeface="Calibri"/>
                      </a:endParaRPr>
                    </a:p>
                  </a:txBody>
                  <a:tcPr marL="7018" marR="7018" marT="7018" marB="0" anchor="ctr"/>
                </a:tc>
                <a:tc>
                  <a:txBody>
                    <a:bodyPr/>
                    <a:lstStyle/>
                    <a:p>
                      <a:pPr algn="ctr" fontAlgn="ctr"/>
                      <a:r>
                        <a:rPr lang="pl-PL" sz="1400" u="none" strike="noStrike">
                          <a:effectLst/>
                        </a:rPr>
                        <a:t>9%</a:t>
                      </a:r>
                      <a:endParaRPr lang="pl-PL" sz="1400" b="0" i="0" u="none" strike="noStrike">
                        <a:solidFill>
                          <a:srgbClr val="000000"/>
                        </a:solidFill>
                        <a:effectLst/>
                        <a:latin typeface="Calibri"/>
                      </a:endParaRPr>
                    </a:p>
                  </a:txBody>
                  <a:tcPr marL="7018" marR="7018" marT="7018" marB="0" anchor="ctr"/>
                </a:tc>
                <a:tc>
                  <a:txBody>
                    <a:bodyPr/>
                    <a:lstStyle/>
                    <a:p>
                      <a:pPr algn="ctr" fontAlgn="ctr"/>
                      <a:r>
                        <a:rPr lang="pl-PL" sz="1400" u="none" strike="noStrike">
                          <a:effectLst/>
                        </a:rPr>
                        <a:t>2005</a:t>
                      </a:r>
                      <a:endParaRPr lang="pl-PL" sz="1400" b="0" i="0" u="none" strike="noStrike">
                        <a:solidFill>
                          <a:srgbClr val="000000"/>
                        </a:solidFill>
                        <a:effectLst/>
                        <a:latin typeface="Calibri"/>
                      </a:endParaRPr>
                    </a:p>
                  </a:txBody>
                  <a:tcPr marL="7018" marR="7018" marT="7018" marB="0" anchor="ctr"/>
                </a:tc>
                <a:tc>
                  <a:txBody>
                    <a:bodyPr/>
                    <a:lstStyle/>
                    <a:p>
                      <a:pPr algn="ctr" fontAlgn="ctr"/>
                      <a:r>
                        <a:rPr lang="ru-RU" sz="1400" u="none" strike="noStrike" dirty="0" smtClean="0">
                          <a:effectLst/>
                        </a:rPr>
                        <a:t>Обязательно для родившихся после</a:t>
                      </a:r>
                      <a:r>
                        <a:rPr lang="en-US" sz="1400" u="none" strike="noStrike" dirty="0" smtClean="0">
                          <a:effectLst/>
                        </a:rPr>
                        <a:t> 1983</a:t>
                      </a:r>
                      <a:r>
                        <a:rPr lang="ru-RU" sz="1400" u="none" strike="noStrike" dirty="0" smtClean="0">
                          <a:effectLst/>
                        </a:rPr>
                        <a:t> г.</a:t>
                      </a:r>
                      <a:endParaRPr lang="en-US" sz="1400" b="0" i="0" u="none" strike="noStrike" dirty="0">
                        <a:solidFill>
                          <a:srgbClr val="000000"/>
                        </a:solidFill>
                        <a:effectLst/>
                        <a:latin typeface="Calibri"/>
                      </a:endParaRPr>
                    </a:p>
                  </a:txBody>
                  <a:tcPr marL="7018" marR="7018" marT="7018" marB="0" anchor="ctr"/>
                </a:tc>
                <a:extLst>
                  <a:ext uri="{0D108BD9-81ED-4DB2-BD59-A6C34878D82A}">
                    <a16:rowId xmlns="" xmlns:a16="http://schemas.microsoft.com/office/drawing/2014/main" val="10008"/>
                  </a:ext>
                </a:extLst>
              </a:tr>
            </a:tbl>
          </a:graphicData>
        </a:graphic>
      </p:graphicFrame>
      <p:sp>
        <p:nvSpPr>
          <p:cNvPr id="3" name="pole tekstowe 2"/>
          <p:cNvSpPr txBox="1"/>
          <p:nvPr/>
        </p:nvSpPr>
        <p:spPr>
          <a:xfrm>
            <a:off x="1847529" y="6453337"/>
            <a:ext cx="4934812" cy="307777"/>
          </a:xfrm>
          <a:prstGeom prst="rect">
            <a:avLst/>
          </a:prstGeom>
          <a:noFill/>
        </p:spPr>
        <p:txBody>
          <a:bodyPr wrap="none" rtlCol="0">
            <a:spAutoFit/>
          </a:bodyPr>
          <a:lstStyle/>
          <a:p>
            <a:r>
              <a:rPr lang="ru-RU" sz="1400" i="1" dirty="0" smtClean="0"/>
              <a:t>Источник</a:t>
            </a:r>
            <a:r>
              <a:rPr lang="pl-PL" sz="1400" i="1" dirty="0" smtClean="0"/>
              <a:t>: </a:t>
            </a:r>
            <a:r>
              <a:rPr lang="pl-PL" sz="1400" i="1" dirty="0"/>
              <a:t>A.Schwarz and O.Arias, The Inverting Pyramid  (2014)</a:t>
            </a:r>
          </a:p>
        </p:txBody>
      </p:sp>
    </p:spTree>
    <p:extLst>
      <p:ext uri="{BB962C8B-B14F-4D97-AF65-F5344CB8AC3E}">
        <p14:creationId xmlns:p14="http://schemas.microsoft.com/office/powerpoint/2010/main" val="122865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ru-RU" dirty="0" smtClean="0"/>
              <a:t>Пенсионные расходы</a:t>
            </a:r>
            <a:r>
              <a:rPr lang="pl-PL" dirty="0" smtClean="0"/>
              <a:t> </a:t>
            </a:r>
            <a:r>
              <a:rPr lang="pl-PL" dirty="0"/>
              <a:t>(% </a:t>
            </a:r>
            <a:r>
              <a:rPr lang="ru-RU" dirty="0" smtClean="0"/>
              <a:t>ВВП</a:t>
            </a:r>
            <a:r>
              <a:rPr lang="pl-PL" dirty="0" smtClean="0"/>
              <a:t>)</a:t>
            </a:r>
            <a:endParaRPr lang="pl-PL" dirty="0"/>
          </a:p>
        </p:txBody>
      </p:sp>
      <p:graphicFrame>
        <p:nvGraphicFramePr>
          <p:cNvPr id="6" name="Symbol zastępczy zawartości 5"/>
          <p:cNvGraphicFramePr>
            <a:graphicFrameLocks noGrp="1"/>
          </p:cNvGraphicFramePr>
          <p:nvPr>
            <p:ph idx="1"/>
            <p:extLst>
              <p:ext uri="{D42A27DB-BD31-4B8C-83A1-F6EECF244321}">
                <p14:modId xmlns:p14="http://schemas.microsoft.com/office/powerpoint/2010/main" val="142914120"/>
              </p:ext>
            </p:extLst>
          </p:nvPr>
        </p:nvGraphicFramePr>
        <p:xfrm>
          <a:off x="1055440" y="1452246"/>
          <a:ext cx="8510736" cy="4627984"/>
        </p:xfrm>
        <a:graphic>
          <a:graphicData uri="http://schemas.openxmlformats.org/drawingml/2006/chart">
            <c:chart xmlns:c="http://schemas.openxmlformats.org/drawingml/2006/chart" xmlns:r="http://schemas.openxmlformats.org/officeDocument/2006/relationships" r:id="rId2"/>
          </a:graphicData>
        </a:graphic>
      </p:graphicFrame>
      <p:sp>
        <p:nvSpPr>
          <p:cNvPr id="5" name="pole tekstowe 4"/>
          <p:cNvSpPr txBox="1"/>
          <p:nvPr/>
        </p:nvSpPr>
        <p:spPr>
          <a:xfrm>
            <a:off x="7032104" y="6453337"/>
            <a:ext cx="3192349" cy="307777"/>
          </a:xfrm>
          <a:prstGeom prst="rect">
            <a:avLst/>
          </a:prstGeom>
          <a:noFill/>
        </p:spPr>
        <p:txBody>
          <a:bodyPr wrap="none" rtlCol="0">
            <a:spAutoFit/>
          </a:bodyPr>
          <a:lstStyle/>
          <a:p>
            <a:r>
              <a:rPr lang="ru-RU" sz="1400" i="1" dirty="0" smtClean="0"/>
              <a:t>Источник</a:t>
            </a:r>
            <a:r>
              <a:rPr lang="pl-PL" sz="1400" i="1" dirty="0" smtClean="0"/>
              <a:t>: </a:t>
            </a:r>
            <a:r>
              <a:rPr lang="pl-PL" sz="1400" i="1" dirty="0"/>
              <a:t>EUROSTAT Espross database</a:t>
            </a:r>
          </a:p>
        </p:txBody>
      </p:sp>
    </p:spTree>
    <p:extLst>
      <p:ext uri="{BB962C8B-B14F-4D97-AF65-F5344CB8AC3E}">
        <p14:creationId xmlns:p14="http://schemas.microsoft.com/office/powerpoint/2010/main" val="995829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1684" y="12778"/>
            <a:ext cx="10515600" cy="1325563"/>
          </a:xfrm>
        </p:spPr>
        <p:txBody>
          <a:bodyPr>
            <a:normAutofit/>
          </a:bodyPr>
          <a:lstStyle/>
          <a:p>
            <a:r>
              <a:rPr lang="ru-RU" sz="4000" dirty="0" smtClean="0"/>
              <a:t>Тенденции изменения активов пенсионных фондов</a:t>
            </a:r>
            <a:r>
              <a:rPr lang="pl-PL" sz="4000" dirty="0" smtClean="0"/>
              <a:t> </a:t>
            </a:r>
            <a:r>
              <a:rPr lang="pl-PL" sz="4000" dirty="0"/>
              <a:t>(% </a:t>
            </a:r>
            <a:r>
              <a:rPr lang="ru-RU" sz="4000" dirty="0" smtClean="0"/>
              <a:t>ВВП</a:t>
            </a:r>
            <a:r>
              <a:rPr lang="pl-PL" sz="4000" dirty="0" smtClean="0"/>
              <a:t>)</a:t>
            </a:r>
            <a:endParaRPr lang="pl-PL" sz="4000" dirty="0"/>
          </a:p>
        </p:txBody>
      </p:sp>
      <p:sp>
        <p:nvSpPr>
          <p:cNvPr id="5" name="pole tekstowe 4"/>
          <p:cNvSpPr txBox="1"/>
          <p:nvPr/>
        </p:nvSpPr>
        <p:spPr>
          <a:xfrm>
            <a:off x="747673" y="6488668"/>
            <a:ext cx="4072205" cy="369332"/>
          </a:xfrm>
          <a:prstGeom prst="rect">
            <a:avLst/>
          </a:prstGeom>
          <a:noFill/>
        </p:spPr>
        <p:txBody>
          <a:bodyPr wrap="none" rtlCol="0">
            <a:spAutoFit/>
          </a:bodyPr>
          <a:lstStyle/>
          <a:p>
            <a:r>
              <a:rPr lang="ru-RU" dirty="0" smtClean="0"/>
              <a:t>Источник</a:t>
            </a:r>
            <a:r>
              <a:rPr lang="pl-PL" dirty="0" smtClean="0"/>
              <a:t>: </a:t>
            </a:r>
            <a:r>
              <a:rPr lang="pl-PL" dirty="0"/>
              <a:t>OECD Global Pension Statistics</a:t>
            </a:r>
          </a:p>
        </p:txBody>
      </p:sp>
      <p:sp>
        <p:nvSpPr>
          <p:cNvPr id="9" name="Prostokąt 8"/>
          <p:cNvSpPr/>
          <p:nvPr/>
        </p:nvSpPr>
        <p:spPr>
          <a:xfrm>
            <a:off x="766198" y="5009663"/>
            <a:ext cx="10874418" cy="1384995"/>
          </a:xfrm>
          <a:prstGeom prst="rect">
            <a:avLst/>
          </a:prstGeom>
        </p:spPr>
        <p:txBody>
          <a:bodyPr wrap="square">
            <a:spAutoFit/>
          </a:bodyPr>
          <a:lstStyle/>
          <a:p>
            <a:pPr marL="246063" lvl="6" indent="-228600">
              <a:buAutoNum type="arabicParenBoth"/>
            </a:pPr>
            <a:r>
              <a:rPr lang="ru-RU" sz="1200" dirty="0" smtClean="0">
                <a:solidFill>
                  <a:srgbClr val="000000"/>
                </a:solidFill>
                <a:latin typeface="Arial" panose="020B0604020202020204" pitchFamily="34" charset="0"/>
              </a:rPr>
              <a:t>Сокращение инвестиций пенсионных фондов в </a:t>
            </a:r>
            <a:r>
              <a:rPr lang="pl-PL" sz="1200" dirty="0" smtClean="0">
                <a:solidFill>
                  <a:srgbClr val="000000"/>
                </a:solidFill>
                <a:latin typeface="Arial" panose="020B0604020202020204" pitchFamily="34" charset="0"/>
              </a:rPr>
              <a:t>2011</a:t>
            </a:r>
            <a:r>
              <a:rPr lang="ru-RU" sz="1200" dirty="0" smtClean="0">
                <a:solidFill>
                  <a:srgbClr val="000000"/>
                </a:solidFill>
                <a:latin typeface="Arial" panose="020B0604020202020204" pitchFamily="34" charset="0"/>
              </a:rPr>
              <a:t> г.</a:t>
            </a:r>
            <a:r>
              <a:rPr lang="pl-PL" sz="1200" dirty="0" smtClean="0">
                <a:solidFill>
                  <a:srgbClr val="000000"/>
                </a:solidFill>
                <a:latin typeface="Arial" panose="020B0604020202020204" pitchFamily="34" charset="0"/>
              </a:rPr>
              <a:t> </a:t>
            </a:r>
            <a:r>
              <a:rPr lang="ru-RU" sz="1200" dirty="0" smtClean="0">
                <a:solidFill>
                  <a:srgbClr val="000000"/>
                </a:solidFill>
                <a:latin typeface="Arial" panose="020B0604020202020204" pitchFamily="34" charset="0"/>
              </a:rPr>
              <a:t>было связано с пенсионной реформой, в рамках которой выплаты по индивидуальным планам обязательной накопительной системы были приостановлены, и все взносы переведены в государственную распределительную систему, если работники до конца января 2011 г. не заявляли о желании сохранить индивидуальные пенсионные планы</a:t>
            </a:r>
            <a:r>
              <a:rPr lang="pl-PL" sz="1200" dirty="0" smtClean="0">
                <a:solidFill>
                  <a:srgbClr val="000000"/>
                </a:solidFill>
                <a:latin typeface="Arial" panose="020B0604020202020204" pitchFamily="34" charset="0"/>
              </a:rPr>
              <a:t>. </a:t>
            </a:r>
            <a:endParaRPr lang="pl-PL" sz="1200" dirty="0">
              <a:solidFill>
                <a:srgbClr val="000000"/>
              </a:solidFill>
              <a:latin typeface="Arial" panose="020B0604020202020204" pitchFamily="34" charset="0"/>
            </a:endParaRPr>
          </a:p>
          <a:p>
            <a:pPr marL="246063" lvl="6" indent="-228600">
              <a:buAutoNum type="arabicParenBoth"/>
            </a:pPr>
            <a:r>
              <a:rPr lang="ru-RU" sz="1200" dirty="0" smtClean="0">
                <a:solidFill>
                  <a:srgbClr val="000000"/>
                </a:solidFill>
                <a:latin typeface="Arial" panose="020B0604020202020204" pitchFamily="34" charset="0"/>
              </a:rPr>
              <a:t>Сокращение инвестиций пенсионных фондов в </a:t>
            </a:r>
            <a:r>
              <a:rPr lang="pl-PL" sz="1200" dirty="0" smtClean="0">
                <a:solidFill>
                  <a:srgbClr val="000000"/>
                </a:solidFill>
                <a:latin typeface="Arial" panose="020B0604020202020204" pitchFamily="34" charset="0"/>
              </a:rPr>
              <a:t>2014</a:t>
            </a:r>
            <a:r>
              <a:rPr lang="ru-RU" sz="1200" dirty="0" smtClean="0">
                <a:solidFill>
                  <a:srgbClr val="000000"/>
                </a:solidFill>
                <a:latin typeface="Arial" panose="020B0604020202020204" pitchFamily="34" charset="0"/>
              </a:rPr>
              <a:t> г. связано с изменением системы обязательного накопительного пенсионного обеспечения, предусматривающим </a:t>
            </a:r>
            <a:r>
              <a:rPr lang="pl-PL" sz="1200" dirty="0" smtClean="0">
                <a:solidFill>
                  <a:srgbClr val="000000"/>
                </a:solidFill>
                <a:latin typeface="Arial" panose="020B0604020202020204" pitchFamily="34" charset="0"/>
              </a:rPr>
              <a:t> </a:t>
            </a:r>
            <a:r>
              <a:rPr lang="ru-RU" sz="1200" dirty="0" smtClean="0">
                <a:solidFill>
                  <a:srgbClr val="000000"/>
                </a:solidFill>
                <a:latin typeface="Arial" panose="020B0604020202020204" pitchFamily="34" charset="0"/>
              </a:rPr>
              <a:t>перевод облигаций внутреннего государственного займа, держателями которых являлись открытые пенсионные фонды, в систему социального обеспечения</a:t>
            </a:r>
            <a:r>
              <a:rPr lang="pl-PL" sz="1200" dirty="0" smtClean="0">
                <a:solidFill>
                  <a:srgbClr val="000000"/>
                </a:solidFill>
                <a:latin typeface="Arial" panose="020B0604020202020204" pitchFamily="34" charset="0"/>
              </a:rPr>
              <a:t>. </a:t>
            </a:r>
            <a:endParaRPr lang="pl-PL" sz="1200" dirty="0">
              <a:solidFill>
                <a:srgbClr val="000000"/>
              </a:solidFill>
              <a:latin typeface="Arial" panose="020B0604020202020204" pitchFamily="34" charset="0"/>
            </a:endParaRPr>
          </a:p>
          <a:p>
            <a:pPr marL="17463" lvl="6"/>
            <a:r>
              <a:rPr lang="pl-PL" sz="1200" dirty="0">
                <a:solidFill>
                  <a:srgbClr val="000000"/>
                </a:solidFill>
                <a:latin typeface="Arial" panose="020B0604020202020204" pitchFamily="34" charset="0"/>
              </a:rPr>
              <a:t>(3) </a:t>
            </a:r>
            <a:r>
              <a:rPr lang="ru-RU" sz="1200" dirty="0" smtClean="0">
                <a:solidFill>
                  <a:srgbClr val="000000"/>
                </a:solidFill>
                <a:latin typeface="Arial" panose="020B0604020202020204" pitchFamily="34" charset="0"/>
              </a:rPr>
              <a:t>Разрыв в данных за </a:t>
            </a:r>
            <a:r>
              <a:rPr lang="pl-PL" sz="1200" dirty="0" smtClean="0">
                <a:solidFill>
                  <a:srgbClr val="000000"/>
                </a:solidFill>
                <a:latin typeface="Arial" panose="020B0604020202020204" pitchFamily="34" charset="0"/>
              </a:rPr>
              <a:t>2006</a:t>
            </a:r>
            <a:r>
              <a:rPr lang="ru-RU" sz="1200" dirty="0" smtClean="0">
                <a:solidFill>
                  <a:srgbClr val="000000"/>
                </a:solidFill>
                <a:latin typeface="Arial" panose="020B0604020202020204" pitchFamily="34" charset="0"/>
              </a:rPr>
              <a:t> г. связан с включением добровольных пенсионных систем, не учтенных в предыдущие годы</a:t>
            </a:r>
            <a:r>
              <a:rPr lang="pl-PL" sz="1200" dirty="0" smtClean="0">
                <a:solidFill>
                  <a:srgbClr val="000000"/>
                </a:solidFill>
                <a:latin typeface="Arial" panose="020B0604020202020204" pitchFamily="34" charset="0"/>
              </a:rPr>
              <a:t>.</a:t>
            </a:r>
            <a:endParaRPr lang="pl-PL" sz="1200" dirty="0">
              <a:solidFill>
                <a:srgbClr val="000000"/>
              </a:solidFill>
              <a:latin typeface="Arial" panose="020B0604020202020204" pitchFamily="34" charset="0"/>
            </a:endParaRPr>
          </a:p>
        </p:txBody>
      </p:sp>
      <p:graphicFrame>
        <p:nvGraphicFramePr>
          <p:cNvPr id="11" name="Wykres 10"/>
          <p:cNvGraphicFramePr>
            <a:graphicFrameLocks/>
          </p:cNvGraphicFramePr>
          <p:nvPr>
            <p:extLst>
              <p:ext uri="{D42A27DB-BD31-4B8C-83A1-F6EECF244321}">
                <p14:modId xmlns:p14="http://schemas.microsoft.com/office/powerpoint/2010/main" val="2001986260"/>
              </p:ext>
            </p:extLst>
          </p:nvPr>
        </p:nvGraphicFramePr>
        <p:xfrm>
          <a:off x="641684" y="1124745"/>
          <a:ext cx="3366084" cy="378912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Wykres 11"/>
          <p:cNvGraphicFramePr>
            <a:graphicFrameLocks/>
          </p:cNvGraphicFramePr>
          <p:nvPr>
            <p:extLst>
              <p:ext uri="{D42A27DB-BD31-4B8C-83A1-F6EECF244321}">
                <p14:modId xmlns:p14="http://schemas.microsoft.com/office/powerpoint/2010/main" val="609290624"/>
              </p:ext>
            </p:extLst>
          </p:nvPr>
        </p:nvGraphicFramePr>
        <p:xfrm>
          <a:off x="4007768" y="1171568"/>
          <a:ext cx="3231232" cy="37891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Wykres 12"/>
          <p:cNvGraphicFramePr>
            <a:graphicFrameLocks/>
          </p:cNvGraphicFramePr>
          <p:nvPr>
            <p:extLst>
              <p:ext uri="{D42A27DB-BD31-4B8C-83A1-F6EECF244321}">
                <p14:modId xmlns:p14="http://schemas.microsoft.com/office/powerpoint/2010/main" val="1145488672"/>
              </p:ext>
            </p:extLst>
          </p:nvPr>
        </p:nvGraphicFramePr>
        <p:xfrm>
          <a:off x="7608168" y="1124744"/>
          <a:ext cx="3384376" cy="366754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64037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392" y="1143001"/>
            <a:ext cx="3262808" cy="1325563"/>
          </a:xfrm>
        </p:spPr>
        <p:txBody>
          <a:bodyPr>
            <a:normAutofit fontScale="90000"/>
          </a:bodyPr>
          <a:lstStyle/>
          <a:p>
            <a:r>
              <a:rPr lang="ru-RU" sz="3600" dirty="0" smtClean="0"/>
              <a:t>Доходность инвестиций в накопительных  </a:t>
            </a:r>
            <a:r>
              <a:rPr lang="pl-PL" sz="3600" dirty="0" smtClean="0"/>
              <a:t> </a:t>
            </a:r>
            <a:r>
              <a:rPr lang="ru-RU" sz="3600" dirty="0" smtClean="0"/>
              <a:t>пенсионных системах стран ЦВЕ</a:t>
            </a:r>
            <a:endParaRPr lang="pl-PL" sz="3600" dirty="0"/>
          </a:p>
        </p:txBody>
      </p:sp>
      <p:sp>
        <p:nvSpPr>
          <p:cNvPr id="4" name="pole tekstowe 3"/>
          <p:cNvSpPr txBox="1"/>
          <p:nvPr/>
        </p:nvSpPr>
        <p:spPr>
          <a:xfrm>
            <a:off x="1777910" y="5846802"/>
            <a:ext cx="2209800" cy="923330"/>
          </a:xfrm>
          <a:prstGeom prst="rect">
            <a:avLst/>
          </a:prstGeom>
          <a:noFill/>
        </p:spPr>
        <p:txBody>
          <a:bodyPr wrap="square" rtlCol="0">
            <a:spAutoFit/>
          </a:bodyPr>
          <a:lstStyle/>
          <a:p>
            <a:r>
              <a:rPr lang="ru-RU" dirty="0" smtClean="0"/>
              <a:t>Источник</a:t>
            </a:r>
            <a:r>
              <a:rPr lang="pl-PL" dirty="0" smtClean="0"/>
              <a:t>: </a:t>
            </a:r>
            <a:r>
              <a:rPr lang="pl-PL" dirty="0"/>
              <a:t>Bielawska, Chłoń-Domińczak, Stańko (2016)</a:t>
            </a:r>
          </a:p>
        </p:txBody>
      </p:sp>
      <p:graphicFrame>
        <p:nvGraphicFramePr>
          <p:cNvPr id="3" name="Tabela 2"/>
          <p:cNvGraphicFramePr>
            <a:graphicFrameLocks noGrp="1"/>
          </p:cNvGraphicFramePr>
          <p:nvPr>
            <p:extLst>
              <p:ext uri="{D42A27DB-BD31-4B8C-83A1-F6EECF244321}">
                <p14:modId xmlns:p14="http://schemas.microsoft.com/office/powerpoint/2010/main" val="3820357895"/>
              </p:ext>
            </p:extLst>
          </p:nvPr>
        </p:nvGraphicFramePr>
        <p:xfrm>
          <a:off x="4267202" y="26832"/>
          <a:ext cx="5573215" cy="6769879"/>
        </p:xfrm>
        <a:graphic>
          <a:graphicData uri="http://schemas.openxmlformats.org/drawingml/2006/table">
            <a:tbl>
              <a:tblPr firstRow="1" firstCol="1" bandRow="1">
                <a:tableStyleId>{5C22544A-7EE6-4342-B048-85BDC9FD1C3A}</a:tableStyleId>
              </a:tblPr>
              <a:tblGrid>
                <a:gridCol w="1138078">
                  <a:extLst>
                    <a:ext uri="{9D8B030D-6E8A-4147-A177-3AD203B41FA5}">
                      <a16:colId xmlns="" xmlns:a16="http://schemas.microsoft.com/office/drawing/2014/main" val="20000"/>
                    </a:ext>
                  </a:extLst>
                </a:gridCol>
                <a:gridCol w="1478379">
                  <a:extLst>
                    <a:ext uri="{9D8B030D-6E8A-4147-A177-3AD203B41FA5}">
                      <a16:colId xmlns="" xmlns:a16="http://schemas.microsoft.com/office/drawing/2014/main" val="20001"/>
                    </a:ext>
                  </a:extLst>
                </a:gridCol>
                <a:gridCol w="1478379">
                  <a:extLst>
                    <a:ext uri="{9D8B030D-6E8A-4147-A177-3AD203B41FA5}">
                      <a16:colId xmlns="" xmlns:a16="http://schemas.microsoft.com/office/drawing/2014/main" val="20002"/>
                    </a:ext>
                  </a:extLst>
                </a:gridCol>
                <a:gridCol w="1478379">
                  <a:extLst>
                    <a:ext uri="{9D8B030D-6E8A-4147-A177-3AD203B41FA5}">
                      <a16:colId xmlns="" xmlns:a16="http://schemas.microsoft.com/office/drawing/2014/main" val="20003"/>
                    </a:ext>
                  </a:extLst>
                </a:gridCol>
              </a:tblGrid>
              <a:tr h="522062">
                <a:tc>
                  <a:txBody>
                    <a:bodyPr/>
                    <a:lstStyle/>
                    <a:p>
                      <a:pPr algn="just">
                        <a:lnSpc>
                          <a:spcPct val="100000"/>
                        </a:lnSpc>
                        <a:spcAft>
                          <a:spcPts val="0"/>
                        </a:spcAft>
                      </a:pPr>
                      <a:r>
                        <a:rPr lang="ru-RU" sz="1200" dirty="0" smtClean="0">
                          <a:effectLst/>
                        </a:rPr>
                        <a:t>Страна </a:t>
                      </a:r>
                      <a:r>
                        <a:rPr lang="en-GB" sz="1200" dirty="0" smtClean="0">
                          <a:effectLst/>
                        </a:rPr>
                        <a:t>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a:txBody>
                    <a:bodyPr/>
                    <a:lstStyle/>
                    <a:p>
                      <a:pPr algn="just">
                        <a:lnSpc>
                          <a:spcPct val="100000"/>
                        </a:lnSpc>
                        <a:spcAft>
                          <a:spcPts val="0"/>
                        </a:spcAft>
                      </a:pPr>
                      <a:r>
                        <a:rPr lang="ru-RU" sz="1200" dirty="0" smtClean="0">
                          <a:effectLst/>
                        </a:rPr>
                        <a:t>Тип фонда</a:t>
                      </a:r>
                      <a:r>
                        <a:rPr lang="en-GB" sz="1200" dirty="0">
                          <a:effectLst/>
                        </a:rPr>
                        <a:t>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a:txBody>
                    <a:bodyPr/>
                    <a:lstStyle/>
                    <a:p>
                      <a:pPr algn="l">
                        <a:lnSpc>
                          <a:spcPct val="100000"/>
                        </a:lnSpc>
                        <a:spcAft>
                          <a:spcPts val="0"/>
                        </a:spcAft>
                      </a:pPr>
                      <a:r>
                        <a:rPr lang="ru-RU" sz="1200" dirty="0" smtClean="0">
                          <a:effectLst/>
                        </a:rPr>
                        <a:t>Дата начала расчетов</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a:txBody>
                    <a:bodyPr/>
                    <a:lstStyle/>
                    <a:p>
                      <a:pPr algn="l">
                        <a:lnSpc>
                          <a:spcPct val="100000"/>
                        </a:lnSpc>
                        <a:spcAft>
                          <a:spcPts val="0"/>
                        </a:spcAft>
                      </a:pPr>
                      <a:r>
                        <a:rPr lang="ru-RU" sz="1200" dirty="0" smtClean="0">
                          <a:effectLst/>
                        </a:rPr>
                        <a:t>Среднегодовая норма доходности</a:t>
                      </a:r>
                      <a:r>
                        <a:rPr lang="en-GB" sz="1200" dirty="0" smtClean="0">
                          <a:effectLst/>
                        </a:rPr>
                        <a:t> </a:t>
                      </a:r>
                      <a:r>
                        <a:rPr lang="en-GB" sz="1200" dirty="0">
                          <a:effectLst/>
                        </a:rPr>
                        <a:t>(%)</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extLst>
                  <a:ext uri="{0D108BD9-81ED-4DB2-BD59-A6C34878D82A}">
                    <a16:rowId xmlns="" xmlns:a16="http://schemas.microsoft.com/office/drawing/2014/main" val="10000"/>
                  </a:ext>
                </a:extLst>
              </a:tr>
              <a:tr h="261031">
                <a:tc>
                  <a:txBody>
                    <a:bodyPr/>
                    <a:lstStyle/>
                    <a:p>
                      <a:pPr algn="just">
                        <a:lnSpc>
                          <a:spcPct val="100000"/>
                        </a:lnSpc>
                        <a:spcAft>
                          <a:spcPts val="0"/>
                        </a:spcAft>
                      </a:pPr>
                      <a:r>
                        <a:rPr lang="ru-RU" sz="1200" dirty="0" smtClean="0">
                          <a:effectLst/>
                        </a:rPr>
                        <a:t>Болгария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a:txBody>
                    <a:bodyPr/>
                    <a:lstStyle/>
                    <a:p>
                      <a:pPr algn="just">
                        <a:lnSpc>
                          <a:spcPct val="100000"/>
                        </a:lnSpc>
                        <a:spcAft>
                          <a:spcPts val="0"/>
                        </a:spcAft>
                      </a:pPr>
                      <a:r>
                        <a:rPr lang="ru-RU" sz="1100" dirty="0" smtClean="0">
                          <a:effectLst/>
                        </a:rPr>
                        <a:t>обязательный</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a:txBody>
                    <a:bodyPr/>
                    <a:lstStyle/>
                    <a:p>
                      <a:pPr algn="ctr">
                        <a:lnSpc>
                          <a:spcPct val="100000"/>
                        </a:lnSpc>
                        <a:spcAft>
                          <a:spcPts val="0"/>
                        </a:spcAft>
                      </a:pPr>
                      <a:r>
                        <a:rPr lang="en-GB" sz="1100">
                          <a:effectLst/>
                        </a:rPr>
                        <a:t>1.07.2004</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a:txBody>
                    <a:bodyPr/>
                    <a:lstStyle/>
                    <a:p>
                      <a:pPr algn="ctr">
                        <a:lnSpc>
                          <a:spcPct val="100000"/>
                        </a:lnSpc>
                        <a:spcAft>
                          <a:spcPts val="0"/>
                        </a:spcAft>
                      </a:pPr>
                      <a:r>
                        <a:rPr lang="en-GB" sz="1200" b="1" dirty="0">
                          <a:solidFill>
                            <a:srgbClr val="FF0000"/>
                          </a:solidFill>
                          <a:effectLst/>
                        </a:rPr>
                        <a:t>-2.06</a:t>
                      </a:r>
                      <a:endParaRPr lang="pl-PL"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extLst>
                  <a:ext uri="{0D108BD9-81ED-4DB2-BD59-A6C34878D82A}">
                    <a16:rowId xmlns="" xmlns:a16="http://schemas.microsoft.com/office/drawing/2014/main" val="10001"/>
                  </a:ext>
                </a:extLst>
              </a:tr>
              <a:tr h="261031">
                <a:tc rowSpan="5">
                  <a:txBody>
                    <a:bodyPr/>
                    <a:lstStyle/>
                    <a:p>
                      <a:pPr algn="l">
                        <a:lnSpc>
                          <a:spcPct val="100000"/>
                        </a:lnSpc>
                        <a:spcAft>
                          <a:spcPts val="0"/>
                        </a:spcAft>
                      </a:pPr>
                      <a:r>
                        <a:rPr lang="ru-RU" sz="1200" dirty="0" smtClean="0">
                          <a:effectLst/>
                        </a:rPr>
                        <a:t>Эстония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nchor="ctr"/>
                </a:tc>
                <a:tc>
                  <a:txBody>
                    <a:bodyPr/>
                    <a:lstStyle/>
                    <a:p>
                      <a:pPr algn="just">
                        <a:lnSpc>
                          <a:spcPct val="100000"/>
                        </a:lnSpc>
                        <a:spcAft>
                          <a:spcPts val="0"/>
                        </a:spcAft>
                      </a:pPr>
                      <a:r>
                        <a:rPr lang="ru-RU" sz="1100" dirty="0" smtClean="0">
                          <a:effectLst/>
                        </a:rPr>
                        <a:t>все</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rowSpan="4">
                  <a:txBody>
                    <a:bodyPr/>
                    <a:lstStyle/>
                    <a:p>
                      <a:pPr algn="ctr">
                        <a:lnSpc>
                          <a:spcPct val="100000"/>
                        </a:lnSpc>
                        <a:spcAft>
                          <a:spcPts val="0"/>
                        </a:spcAft>
                      </a:pPr>
                      <a:r>
                        <a:rPr lang="en-GB" sz="1100">
                          <a:effectLst/>
                        </a:rPr>
                        <a:t>2.07.2002</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nchor="ctr"/>
                </a:tc>
                <a:tc>
                  <a:txBody>
                    <a:bodyPr/>
                    <a:lstStyle/>
                    <a:p>
                      <a:pPr algn="ctr">
                        <a:lnSpc>
                          <a:spcPct val="100000"/>
                        </a:lnSpc>
                        <a:spcAft>
                          <a:spcPts val="0"/>
                        </a:spcAft>
                      </a:pPr>
                      <a:r>
                        <a:rPr lang="en-GB" sz="1200" b="1" dirty="0">
                          <a:solidFill>
                            <a:srgbClr val="FF0000"/>
                          </a:solidFill>
                          <a:effectLst/>
                        </a:rPr>
                        <a:t>-0.10</a:t>
                      </a:r>
                      <a:endParaRPr lang="pl-PL"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extLst>
                  <a:ext uri="{0D108BD9-81ED-4DB2-BD59-A6C34878D82A}">
                    <a16:rowId xmlns="" xmlns:a16="http://schemas.microsoft.com/office/drawing/2014/main" val="10002"/>
                  </a:ext>
                </a:extLst>
              </a:tr>
              <a:tr h="261031">
                <a:tc vMerge="1">
                  <a:txBody>
                    <a:bodyPr/>
                    <a:lstStyle/>
                    <a:p>
                      <a:endParaRPr lang="pl-PL"/>
                    </a:p>
                  </a:txBody>
                  <a:tcPr/>
                </a:tc>
                <a:tc>
                  <a:txBody>
                    <a:bodyPr/>
                    <a:lstStyle/>
                    <a:p>
                      <a:pPr algn="just">
                        <a:lnSpc>
                          <a:spcPct val="100000"/>
                        </a:lnSpc>
                        <a:spcAft>
                          <a:spcPts val="0"/>
                        </a:spcAft>
                      </a:pPr>
                      <a:r>
                        <a:rPr lang="ru-RU" sz="1100" dirty="0" smtClean="0">
                          <a:effectLst/>
                        </a:rPr>
                        <a:t>консервативный</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vMerge="1">
                  <a:txBody>
                    <a:bodyPr/>
                    <a:lstStyle/>
                    <a:p>
                      <a:endParaRPr lang="pl-PL"/>
                    </a:p>
                  </a:txBody>
                  <a:tcPr/>
                </a:tc>
                <a:tc>
                  <a:txBody>
                    <a:bodyPr/>
                    <a:lstStyle/>
                    <a:p>
                      <a:pPr algn="ctr">
                        <a:lnSpc>
                          <a:spcPct val="100000"/>
                        </a:lnSpc>
                        <a:spcAft>
                          <a:spcPts val="0"/>
                        </a:spcAft>
                      </a:pPr>
                      <a:r>
                        <a:rPr lang="en-GB" sz="1200" b="1" dirty="0">
                          <a:solidFill>
                            <a:srgbClr val="FF0000"/>
                          </a:solidFill>
                          <a:effectLst/>
                        </a:rPr>
                        <a:t>-0.91</a:t>
                      </a:r>
                      <a:endParaRPr lang="pl-PL"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extLst>
                  <a:ext uri="{0D108BD9-81ED-4DB2-BD59-A6C34878D82A}">
                    <a16:rowId xmlns="" xmlns:a16="http://schemas.microsoft.com/office/drawing/2014/main" val="10003"/>
                  </a:ext>
                </a:extLst>
              </a:tr>
              <a:tr h="261031">
                <a:tc vMerge="1">
                  <a:txBody>
                    <a:bodyPr/>
                    <a:lstStyle/>
                    <a:p>
                      <a:endParaRPr lang="pl-PL"/>
                    </a:p>
                  </a:txBody>
                  <a:tcPr/>
                </a:tc>
                <a:tc>
                  <a:txBody>
                    <a:bodyPr/>
                    <a:lstStyle/>
                    <a:p>
                      <a:pPr algn="just">
                        <a:lnSpc>
                          <a:spcPct val="100000"/>
                        </a:lnSpc>
                        <a:spcAft>
                          <a:spcPts val="0"/>
                        </a:spcAft>
                      </a:pPr>
                      <a:r>
                        <a:rPr lang="ru-RU" sz="1100" dirty="0" smtClean="0">
                          <a:effectLst/>
                        </a:rPr>
                        <a:t>сбалансированный</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vMerge="1">
                  <a:txBody>
                    <a:bodyPr/>
                    <a:lstStyle/>
                    <a:p>
                      <a:endParaRPr lang="pl-PL"/>
                    </a:p>
                  </a:txBody>
                  <a:tcPr/>
                </a:tc>
                <a:tc>
                  <a:txBody>
                    <a:bodyPr/>
                    <a:lstStyle/>
                    <a:p>
                      <a:pPr algn="ctr">
                        <a:lnSpc>
                          <a:spcPct val="100000"/>
                        </a:lnSpc>
                        <a:spcAft>
                          <a:spcPts val="0"/>
                        </a:spcAft>
                      </a:pPr>
                      <a:r>
                        <a:rPr lang="en-GB" sz="1200" b="1" dirty="0">
                          <a:solidFill>
                            <a:srgbClr val="FF0000"/>
                          </a:solidFill>
                          <a:effectLst/>
                        </a:rPr>
                        <a:t>-0.96</a:t>
                      </a:r>
                      <a:endParaRPr lang="pl-PL"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extLst>
                  <a:ext uri="{0D108BD9-81ED-4DB2-BD59-A6C34878D82A}">
                    <a16:rowId xmlns="" xmlns:a16="http://schemas.microsoft.com/office/drawing/2014/main" val="10004"/>
                  </a:ext>
                </a:extLst>
              </a:tr>
              <a:tr h="261031">
                <a:tc vMerge="1">
                  <a:txBody>
                    <a:bodyPr/>
                    <a:lstStyle/>
                    <a:p>
                      <a:endParaRPr lang="pl-PL"/>
                    </a:p>
                  </a:txBody>
                  <a:tcPr/>
                </a:tc>
                <a:tc>
                  <a:txBody>
                    <a:bodyPr/>
                    <a:lstStyle/>
                    <a:p>
                      <a:pPr algn="just">
                        <a:lnSpc>
                          <a:spcPct val="100000"/>
                        </a:lnSpc>
                        <a:spcAft>
                          <a:spcPts val="0"/>
                        </a:spcAft>
                      </a:pPr>
                      <a:r>
                        <a:rPr lang="ru-RU" sz="1100" dirty="0" smtClean="0">
                          <a:effectLst/>
                        </a:rPr>
                        <a:t>прогрессивный</a:t>
                      </a:r>
                      <a:r>
                        <a:rPr lang="en-GB" sz="1100" dirty="0" smtClean="0">
                          <a:effectLst/>
                        </a:rPr>
                        <a:t>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vMerge="1">
                  <a:txBody>
                    <a:bodyPr/>
                    <a:lstStyle/>
                    <a:p>
                      <a:endParaRPr lang="pl-PL"/>
                    </a:p>
                  </a:txBody>
                  <a:tcPr/>
                </a:tc>
                <a:tc>
                  <a:txBody>
                    <a:bodyPr/>
                    <a:lstStyle/>
                    <a:p>
                      <a:pPr algn="ctr">
                        <a:lnSpc>
                          <a:spcPct val="100000"/>
                        </a:lnSpc>
                        <a:spcAft>
                          <a:spcPts val="0"/>
                        </a:spcAft>
                      </a:pPr>
                      <a:r>
                        <a:rPr lang="en-GB" sz="1200" b="1" dirty="0">
                          <a:solidFill>
                            <a:srgbClr val="336600"/>
                          </a:solidFill>
                          <a:effectLst/>
                        </a:rPr>
                        <a:t>0.33</a:t>
                      </a:r>
                      <a:endParaRPr lang="pl-PL" sz="1400" b="1" dirty="0">
                        <a:solidFill>
                          <a:srgbClr val="3366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extLst>
                  <a:ext uri="{0D108BD9-81ED-4DB2-BD59-A6C34878D82A}">
                    <a16:rowId xmlns="" xmlns:a16="http://schemas.microsoft.com/office/drawing/2014/main" val="10005"/>
                  </a:ext>
                </a:extLst>
              </a:tr>
              <a:tr h="261031">
                <a:tc vMerge="1">
                  <a:txBody>
                    <a:bodyPr/>
                    <a:lstStyle/>
                    <a:p>
                      <a:endParaRPr lang="pl-PL"/>
                    </a:p>
                  </a:txBody>
                  <a:tcPr/>
                </a:tc>
                <a:tc>
                  <a:txBody>
                    <a:bodyPr/>
                    <a:lstStyle/>
                    <a:p>
                      <a:pPr algn="just">
                        <a:lnSpc>
                          <a:spcPct val="100000"/>
                        </a:lnSpc>
                        <a:spcAft>
                          <a:spcPts val="0"/>
                        </a:spcAft>
                      </a:pPr>
                      <a:r>
                        <a:rPr lang="ru-RU" sz="1100" dirty="0" smtClean="0">
                          <a:effectLst/>
                        </a:rPr>
                        <a:t>агрессивный</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a:txBody>
                    <a:bodyPr/>
                    <a:lstStyle/>
                    <a:p>
                      <a:pPr algn="ctr">
                        <a:lnSpc>
                          <a:spcPct val="100000"/>
                        </a:lnSpc>
                        <a:spcAft>
                          <a:spcPts val="0"/>
                        </a:spcAft>
                      </a:pPr>
                      <a:r>
                        <a:rPr lang="en-GB" sz="1100">
                          <a:effectLst/>
                        </a:rPr>
                        <a:t>1.01.2010</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a:txBody>
                    <a:bodyPr/>
                    <a:lstStyle/>
                    <a:p>
                      <a:pPr algn="ctr">
                        <a:lnSpc>
                          <a:spcPct val="100000"/>
                        </a:lnSpc>
                        <a:spcAft>
                          <a:spcPts val="0"/>
                        </a:spcAft>
                      </a:pPr>
                      <a:r>
                        <a:rPr lang="en-GB" sz="1200" b="1" dirty="0">
                          <a:solidFill>
                            <a:srgbClr val="336600"/>
                          </a:solidFill>
                          <a:effectLst/>
                        </a:rPr>
                        <a:t>1.61</a:t>
                      </a:r>
                      <a:endParaRPr lang="pl-PL" sz="1400" b="1" dirty="0">
                        <a:solidFill>
                          <a:srgbClr val="3366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extLst>
                  <a:ext uri="{0D108BD9-81ED-4DB2-BD59-A6C34878D82A}">
                    <a16:rowId xmlns="" xmlns:a16="http://schemas.microsoft.com/office/drawing/2014/main" val="10006"/>
                  </a:ext>
                </a:extLst>
              </a:tr>
              <a:tr h="261031">
                <a:tc rowSpan="3">
                  <a:txBody>
                    <a:bodyPr/>
                    <a:lstStyle/>
                    <a:p>
                      <a:pPr algn="l">
                        <a:lnSpc>
                          <a:spcPct val="100000"/>
                        </a:lnSpc>
                        <a:spcAft>
                          <a:spcPts val="0"/>
                        </a:spcAft>
                      </a:pPr>
                      <a:r>
                        <a:rPr lang="ru-RU" sz="1200" dirty="0" smtClean="0">
                          <a:effectLst/>
                        </a:rPr>
                        <a:t>Латвия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nchor="ctr"/>
                </a:tc>
                <a:tc>
                  <a:txBody>
                    <a:bodyPr/>
                    <a:lstStyle/>
                    <a:p>
                      <a:pPr algn="just">
                        <a:lnSpc>
                          <a:spcPct val="100000"/>
                        </a:lnSpc>
                        <a:spcAft>
                          <a:spcPts val="0"/>
                        </a:spcAft>
                      </a:pPr>
                      <a:r>
                        <a:rPr lang="ru-RU" sz="1100" dirty="0" smtClean="0">
                          <a:effectLst/>
                        </a:rPr>
                        <a:t>сбалансированный</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rowSpan="3">
                  <a:txBody>
                    <a:bodyPr/>
                    <a:lstStyle/>
                    <a:p>
                      <a:pPr algn="ctr">
                        <a:lnSpc>
                          <a:spcPct val="100000"/>
                        </a:lnSpc>
                        <a:spcAft>
                          <a:spcPts val="0"/>
                        </a:spcAft>
                      </a:pPr>
                      <a:r>
                        <a:rPr lang="en-GB" sz="1100">
                          <a:effectLst/>
                        </a:rPr>
                        <a:t>7.01.2003</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nchor="ctr"/>
                </a:tc>
                <a:tc>
                  <a:txBody>
                    <a:bodyPr/>
                    <a:lstStyle/>
                    <a:p>
                      <a:pPr algn="ctr">
                        <a:lnSpc>
                          <a:spcPct val="100000"/>
                        </a:lnSpc>
                        <a:spcAft>
                          <a:spcPts val="0"/>
                        </a:spcAft>
                      </a:pPr>
                      <a:r>
                        <a:rPr lang="en-GB" sz="1200" b="1" dirty="0">
                          <a:solidFill>
                            <a:srgbClr val="FF0000"/>
                          </a:solidFill>
                          <a:effectLst/>
                        </a:rPr>
                        <a:t>-1.22</a:t>
                      </a:r>
                      <a:endParaRPr lang="pl-PL"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extLst>
                  <a:ext uri="{0D108BD9-81ED-4DB2-BD59-A6C34878D82A}">
                    <a16:rowId xmlns="" xmlns:a16="http://schemas.microsoft.com/office/drawing/2014/main" val="10007"/>
                  </a:ext>
                </a:extLst>
              </a:tr>
              <a:tr h="261031">
                <a:tc vMerge="1">
                  <a:txBody>
                    <a:bodyPr/>
                    <a:lstStyle/>
                    <a:p>
                      <a:endParaRPr lang="pl-PL"/>
                    </a:p>
                  </a:txBody>
                  <a:tcPr/>
                </a:tc>
                <a:tc>
                  <a:txBody>
                    <a:bodyPr/>
                    <a:lstStyle/>
                    <a:p>
                      <a:pPr algn="just">
                        <a:lnSpc>
                          <a:spcPct val="100000"/>
                        </a:lnSpc>
                        <a:spcAft>
                          <a:spcPts val="0"/>
                        </a:spcAft>
                      </a:pPr>
                      <a:r>
                        <a:rPr lang="ru-RU" sz="1100" dirty="0" smtClean="0">
                          <a:effectLst/>
                        </a:rPr>
                        <a:t>агрессивный</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vMerge="1">
                  <a:txBody>
                    <a:bodyPr/>
                    <a:lstStyle/>
                    <a:p>
                      <a:endParaRPr lang="pl-PL"/>
                    </a:p>
                  </a:txBody>
                  <a:tcPr/>
                </a:tc>
                <a:tc>
                  <a:txBody>
                    <a:bodyPr/>
                    <a:lstStyle/>
                    <a:p>
                      <a:pPr algn="ctr">
                        <a:lnSpc>
                          <a:spcPct val="100000"/>
                        </a:lnSpc>
                        <a:spcAft>
                          <a:spcPts val="0"/>
                        </a:spcAft>
                      </a:pPr>
                      <a:r>
                        <a:rPr lang="en-GB" sz="1200" b="1" dirty="0">
                          <a:solidFill>
                            <a:srgbClr val="FF0000"/>
                          </a:solidFill>
                          <a:effectLst/>
                        </a:rPr>
                        <a:t>-1.65</a:t>
                      </a:r>
                      <a:endParaRPr lang="pl-PL"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extLst>
                  <a:ext uri="{0D108BD9-81ED-4DB2-BD59-A6C34878D82A}">
                    <a16:rowId xmlns="" xmlns:a16="http://schemas.microsoft.com/office/drawing/2014/main" val="10008"/>
                  </a:ext>
                </a:extLst>
              </a:tr>
              <a:tr h="261031">
                <a:tc vMerge="1">
                  <a:txBody>
                    <a:bodyPr/>
                    <a:lstStyle/>
                    <a:p>
                      <a:endParaRPr lang="pl-PL"/>
                    </a:p>
                  </a:txBody>
                  <a:tcPr/>
                </a:tc>
                <a:tc>
                  <a:txBody>
                    <a:bodyPr/>
                    <a:lstStyle/>
                    <a:p>
                      <a:pPr algn="just">
                        <a:lnSpc>
                          <a:spcPct val="100000"/>
                        </a:lnSpc>
                        <a:spcAft>
                          <a:spcPts val="0"/>
                        </a:spcAft>
                      </a:pPr>
                      <a:r>
                        <a:rPr lang="ru-RU" sz="1100" dirty="0" smtClean="0">
                          <a:effectLst/>
                        </a:rPr>
                        <a:t>консервативный</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vMerge="1">
                  <a:txBody>
                    <a:bodyPr/>
                    <a:lstStyle/>
                    <a:p>
                      <a:endParaRPr lang="pl-PL"/>
                    </a:p>
                  </a:txBody>
                  <a:tcPr/>
                </a:tc>
                <a:tc>
                  <a:txBody>
                    <a:bodyPr/>
                    <a:lstStyle/>
                    <a:p>
                      <a:pPr algn="ctr">
                        <a:lnSpc>
                          <a:spcPct val="100000"/>
                        </a:lnSpc>
                        <a:spcAft>
                          <a:spcPts val="0"/>
                        </a:spcAft>
                      </a:pPr>
                      <a:r>
                        <a:rPr lang="en-GB" sz="1200" b="1" dirty="0">
                          <a:solidFill>
                            <a:srgbClr val="FF0000"/>
                          </a:solidFill>
                          <a:effectLst/>
                        </a:rPr>
                        <a:t>-1.75</a:t>
                      </a:r>
                      <a:endParaRPr lang="pl-PL"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extLst>
                  <a:ext uri="{0D108BD9-81ED-4DB2-BD59-A6C34878D82A}">
                    <a16:rowId xmlns="" xmlns:a16="http://schemas.microsoft.com/office/drawing/2014/main" val="10009"/>
                  </a:ext>
                </a:extLst>
              </a:tr>
              <a:tr h="261031">
                <a:tc rowSpan="4">
                  <a:txBody>
                    <a:bodyPr/>
                    <a:lstStyle/>
                    <a:p>
                      <a:pPr algn="l">
                        <a:lnSpc>
                          <a:spcPct val="100000"/>
                        </a:lnSpc>
                        <a:spcAft>
                          <a:spcPts val="0"/>
                        </a:spcAft>
                      </a:pPr>
                      <a:r>
                        <a:rPr lang="ru-RU" sz="1200" dirty="0" smtClean="0">
                          <a:effectLst/>
                        </a:rPr>
                        <a:t>Литва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nchor="ctr"/>
                </a:tc>
                <a:tc>
                  <a:txBody>
                    <a:bodyPr/>
                    <a:lstStyle/>
                    <a:p>
                      <a:pPr algn="just">
                        <a:lnSpc>
                          <a:spcPct val="100000"/>
                        </a:lnSpc>
                        <a:spcAft>
                          <a:spcPts val="0"/>
                        </a:spcAft>
                      </a:pPr>
                      <a:r>
                        <a:rPr lang="ru-RU" sz="1100" dirty="0" smtClean="0">
                          <a:effectLst/>
                        </a:rPr>
                        <a:t>консервативный</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rowSpan="4">
                  <a:txBody>
                    <a:bodyPr/>
                    <a:lstStyle/>
                    <a:p>
                      <a:pPr algn="ctr">
                        <a:lnSpc>
                          <a:spcPct val="100000"/>
                        </a:lnSpc>
                        <a:spcAft>
                          <a:spcPts val="0"/>
                        </a:spcAft>
                      </a:pPr>
                      <a:r>
                        <a:rPr lang="en-GB" sz="1100" dirty="0">
                          <a:effectLst/>
                        </a:rPr>
                        <a:t>15.06.2004</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nchor="ctr"/>
                </a:tc>
                <a:tc>
                  <a:txBody>
                    <a:bodyPr/>
                    <a:lstStyle/>
                    <a:p>
                      <a:pPr algn="ctr">
                        <a:lnSpc>
                          <a:spcPct val="100000"/>
                        </a:lnSpc>
                        <a:spcAft>
                          <a:spcPts val="0"/>
                        </a:spcAft>
                      </a:pPr>
                      <a:r>
                        <a:rPr lang="en-GB" sz="1200" b="1" dirty="0">
                          <a:solidFill>
                            <a:srgbClr val="FF0000"/>
                          </a:solidFill>
                          <a:effectLst/>
                        </a:rPr>
                        <a:t>-0.84</a:t>
                      </a:r>
                      <a:endParaRPr lang="pl-PL"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extLst>
                  <a:ext uri="{0D108BD9-81ED-4DB2-BD59-A6C34878D82A}">
                    <a16:rowId xmlns="" xmlns:a16="http://schemas.microsoft.com/office/drawing/2014/main" val="10010"/>
                  </a:ext>
                </a:extLst>
              </a:tr>
              <a:tr h="261031">
                <a:tc vMerge="1">
                  <a:txBody>
                    <a:bodyPr/>
                    <a:lstStyle/>
                    <a:p>
                      <a:endParaRPr lang="pl-PL"/>
                    </a:p>
                  </a:txBody>
                  <a:tcPr/>
                </a:tc>
                <a:tc>
                  <a:txBody>
                    <a:bodyPr/>
                    <a:lstStyle/>
                    <a:p>
                      <a:pPr algn="just">
                        <a:lnSpc>
                          <a:spcPct val="100000"/>
                        </a:lnSpc>
                        <a:spcAft>
                          <a:spcPts val="0"/>
                        </a:spcAft>
                      </a:pPr>
                      <a:r>
                        <a:rPr lang="ru-RU" sz="1100" dirty="0" smtClean="0">
                          <a:effectLst/>
                        </a:rPr>
                        <a:t>стабильный</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vMerge="1">
                  <a:txBody>
                    <a:bodyPr/>
                    <a:lstStyle/>
                    <a:p>
                      <a:endParaRPr lang="pl-PL"/>
                    </a:p>
                  </a:txBody>
                  <a:tcPr/>
                </a:tc>
                <a:tc>
                  <a:txBody>
                    <a:bodyPr/>
                    <a:lstStyle/>
                    <a:p>
                      <a:pPr algn="ctr">
                        <a:lnSpc>
                          <a:spcPct val="100000"/>
                        </a:lnSpc>
                        <a:spcAft>
                          <a:spcPts val="0"/>
                        </a:spcAft>
                      </a:pPr>
                      <a:r>
                        <a:rPr lang="en-GB" sz="1200">
                          <a:effectLst/>
                        </a:rPr>
                        <a:t>0.00</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extLst>
                  <a:ext uri="{0D108BD9-81ED-4DB2-BD59-A6C34878D82A}">
                    <a16:rowId xmlns="" xmlns:a16="http://schemas.microsoft.com/office/drawing/2014/main" val="10011"/>
                  </a:ext>
                </a:extLst>
              </a:tr>
              <a:tr h="261031">
                <a:tc vMerge="1">
                  <a:txBody>
                    <a:bodyPr/>
                    <a:lstStyle/>
                    <a:p>
                      <a:endParaRPr lang="pl-PL"/>
                    </a:p>
                  </a:txBody>
                  <a:tcPr/>
                </a:tc>
                <a:tc>
                  <a:txBody>
                    <a:bodyPr/>
                    <a:lstStyle/>
                    <a:p>
                      <a:pPr algn="just">
                        <a:lnSpc>
                          <a:spcPct val="100000"/>
                        </a:lnSpc>
                        <a:spcAft>
                          <a:spcPts val="0"/>
                        </a:spcAft>
                      </a:pPr>
                      <a:r>
                        <a:rPr lang="ru-RU" sz="1100" dirty="0" smtClean="0">
                          <a:effectLst/>
                        </a:rPr>
                        <a:t>сбалансированный</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vMerge="1">
                  <a:txBody>
                    <a:bodyPr/>
                    <a:lstStyle/>
                    <a:p>
                      <a:endParaRPr lang="pl-PL"/>
                    </a:p>
                  </a:txBody>
                  <a:tcPr/>
                </a:tc>
                <a:tc>
                  <a:txBody>
                    <a:bodyPr/>
                    <a:lstStyle/>
                    <a:p>
                      <a:pPr algn="ctr">
                        <a:lnSpc>
                          <a:spcPct val="100000"/>
                        </a:lnSpc>
                        <a:spcAft>
                          <a:spcPts val="0"/>
                        </a:spcAft>
                      </a:pPr>
                      <a:r>
                        <a:rPr lang="en-GB" sz="1200" b="1" dirty="0">
                          <a:solidFill>
                            <a:srgbClr val="FF0000"/>
                          </a:solidFill>
                          <a:effectLst/>
                        </a:rPr>
                        <a:t>-0.21</a:t>
                      </a:r>
                      <a:endParaRPr lang="pl-PL"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extLst>
                  <a:ext uri="{0D108BD9-81ED-4DB2-BD59-A6C34878D82A}">
                    <a16:rowId xmlns="" xmlns:a16="http://schemas.microsoft.com/office/drawing/2014/main" val="10012"/>
                  </a:ext>
                </a:extLst>
              </a:tr>
              <a:tr h="261031">
                <a:tc vMerge="1">
                  <a:txBody>
                    <a:bodyPr/>
                    <a:lstStyle/>
                    <a:p>
                      <a:endParaRPr lang="pl-PL"/>
                    </a:p>
                  </a:txBody>
                  <a:tcPr/>
                </a:tc>
                <a:tc>
                  <a:txBody>
                    <a:bodyPr/>
                    <a:lstStyle/>
                    <a:p>
                      <a:pPr algn="just">
                        <a:lnSpc>
                          <a:spcPct val="100000"/>
                        </a:lnSpc>
                        <a:spcAft>
                          <a:spcPts val="0"/>
                        </a:spcAft>
                      </a:pPr>
                      <a:r>
                        <a:rPr lang="ru-RU" sz="1100" dirty="0" smtClean="0">
                          <a:effectLst/>
                        </a:rPr>
                        <a:t>агрессивный</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vMerge="1">
                  <a:txBody>
                    <a:bodyPr/>
                    <a:lstStyle/>
                    <a:p>
                      <a:endParaRPr lang="pl-PL"/>
                    </a:p>
                  </a:txBody>
                  <a:tcPr/>
                </a:tc>
                <a:tc>
                  <a:txBody>
                    <a:bodyPr/>
                    <a:lstStyle/>
                    <a:p>
                      <a:pPr algn="ctr">
                        <a:lnSpc>
                          <a:spcPct val="100000"/>
                        </a:lnSpc>
                        <a:spcAft>
                          <a:spcPts val="0"/>
                        </a:spcAft>
                      </a:pPr>
                      <a:r>
                        <a:rPr lang="en-GB" sz="1200" b="1" dirty="0">
                          <a:solidFill>
                            <a:srgbClr val="FF0000"/>
                          </a:solidFill>
                          <a:effectLst/>
                        </a:rPr>
                        <a:t>-0.85</a:t>
                      </a:r>
                      <a:endParaRPr lang="pl-PL"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extLst>
                  <a:ext uri="{0D108BD9-81ED-4DB2-BD59-A6C34878D82A}">
                    <a16:rowId xmlns="" xmlns:a16="http://schemas.microsoft.com/office/drawing/2014/main" val="10013"/>
                  </a:ext>
                </a:extLst>
              </a:tr>
              <a:tr h="478557">
                <a:tc rowSpan="4">
                  <a:txBody>
                    <a:bodyPr/>
                    <a:lstStyle/>
                    <a:p>
                      <a:pPr algn="l">
                        <a:lnSpc>
                          <a:spcPct val="100000"/>
                        </a:lnSpc>
                        <a:spcAft>
                          <a:spcPts val="0"/>
                        </a:spcAft>
                      </a:pPr>
                      <a:r>
                        <a:rPr lang="ru-RU" sz="1200" dirty="0" smtClean="0">
                          <a:effectLst/>
                        </a:rPr>
                        <a:t>Венгрия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nchor="ctr"/>
                </a:tc>
                <a:tc>
                  <a:txBody>
                    <a:bodyPr/>
                    <a:lstStyle/>
                    <a:p>
                      <a:pPr algn="just">
                        <a:lnSpc>
                          <a:spcPct val="100000"/>
                        </a:lnSpc>
                        <a:spcAft>
                          <a:spcPts val="0"/>
                        </a:spcAft>
                      </a:pPr>
                      <a:r>
                        <a:rPr lang="ru-RU" sz="1100" dirty="0" smtClean="0">
                          <a:effectLst/>
                        </a:rPr>
                        <a:t>классический</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a:txBody>
                    <a:bodyPr/>
                    <a:lstStyle/>
                    <a:p>
                      <a:pPr algn="ctr">
                        <a:lnSpc>
                          <a:spcPct val="100000"/>
                        </a:lnSpc>
                        <a:spcAft>
                          <a:spcPts val="0"/>
                        </a:spcAft>
                      </a:pPr>
                      <a:r>
                        <a:rPr lang="en-GB" sz="1100" dirty="0">
                          <a:effectLst/>
                        </a:rPr>
                        <a:t>1.01.1998 </a:t>
                      </a:r>
                      <a:br>
                        <a:rPr lang="en-GB" sz="1100" dirty="0">
                          <a:effectLst/>
                        </a:rPr>
                      </a:br>
                      <a:r>
                        <a:rPr lang="ru-RU" sz="1100" dirty="0" smtClean="0">
                          <a:effectLst/>
                        </a:rPr>
                        <a:t>до конца</a:t>
                      </a:r>
                      <a:r>
                        <a:rPr lang="en-GB" sz="1100" dirty="0" smtClean="0">
                          <a:effectLst/>
                        </a:rPr>
                        <a:t> </a:t>
                      </a:r>
                      <a:r>
                        <a:rPr lang="en-GB" sz="1100" dirty="0">
                          <a:effectLst/>
                        </a:rPr>
                        <a:t>2007</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a:txBody>
                    <a:bodyPr/>
                    <a:lstStyle/>
                    <a:p>
                      <a:pPr algn="ctr">
                        <a:lnSpc>
                          <a:spcPct val="100000"/>
                        </a:lnSpc>
                        <a:spcAft>
                          <a:spcPts val="0"/>
                        </a:spcAft>
                      </a:pPr>
                      <a:r>
                        <a:rPr lang="en-GB" sz="1200" b="1" dirty="0">
                          <a:solidFill>
                            <a:srgbClr val="336600"/>
                          </a:solidFill>
                          <a:effectLst/>
                        </a:rPr>
                        <a:t>3.39</a:t>
                      </a:r>
                      <a:endParaRPr lang="pl-PL" sz="1400" b="1" dirty="0">
                        <a:solidFill>
                          <a:srgbClr val="3366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extLst>
                  <a:ext uri="{0D108BD9-81ED-4DB2-BD59-A6C34878D82A}">
                    <a16:rowId xmlns="" xmlns:a16="http://schemas.microsoft.com/office/drawing/2014/main" val="10014"/>
                  </a:ext>
                </a:extLst>
              </a:tr>
              <a:tr h="261031">
                <a:tc vMerge="1">
                  <a:txBody>
                    <a:bodyPr/>
                    <a:lstStyle/>
                    <a:p>
                      <a:endParaRPr lang="pl-PL"/>
                    </a:p>
                  </a:txBody>
                  <a:tcPr/>
                </a:tc>
                <a:tc>
                  <a:txBody>
                    <a:bodyPr/>
                    <a:lstStyle/>
                    <a:p>
                      <a:pPr algn="just">
                        <a:lnSpc>
                          <a:spcPct val="100000"/>
                        </a:lnSpc>
                        <a:spcAft>
                          <a:spcPts val="0"/>
                        </a:spcAft>
                      </a:pPr>
                      <a:r>
                        <a:rPr lang="ru-RU" sz="1100" dirty="0" smtClean="0">
                          <a:effectLst/>
                        </a:rPr>
                        <a:t>консервативный</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rowSpan="3">
                  <a:txBody>
                    <a:bodyPr/>
                    <a:lstStyle/>
                    <a:p>
                      <a:pPr algn="ctr">
                        <a:lnSpc>
                          <a:spcPct val="100000"/>
                        </a:lnSpc>
                        <a:spcAft>
                          <a:spcPts val="0"/>
                        </a:spcAft>
                      </a:pPr>
                      <a:r>
                        <a:rPr lang="en-GB" sz="1100" dirty="0">
                          <a:effectLst/>
                        </a:rPr>
                        <a:t>22.03.2005</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nchor="ctr"/>
                </a:tc>
                <a:tc>
                  <a:txBody>
                    <a:bodyPr/>
                    <a:lstStyle/>
                    <a:p>
                      <a:pPr algn="ctr">
                        <a:lnSpc>
                          <a:spcPct val="100000"/>
                        </a:lnSpc>
                        <a:spcAft>
                          <a:spcPts val="0"/>
                        </a:spcAft>
                      </a:pPr>
                      <a:r>
                        <a:rPr lang="en-GB" sz="1200" b="1" dirty="0">
                          <a:solidFill>
                            <a:srgbClr val="336600"/>
                          </a:solidFill>
                          <a:effectLst/>
                        </a:rPr>
                        <a:t>2.05</a:t>
                      </a:r>
                      <a:endParaRPr lang="pl-PL" sz="1400" b="1" dirty="0">
                        <a:solidFill>
                          <a:srgbClr val="3366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extLst>
                  <a:ext uri="{0D108BD9-81ED-4DB2-BD59-A6C34878D82A}">
                    <a16:rowId xmlns="" xmlns:a16="http://schemas.microsoft.com/office/drawing/2014/main" val="10015"/>
                  </a:ext>
                </a:extLst>
              </a:tr>
              <a:tr h="261031">
                <a:tc vMerge="1">
                  <a:txBody>
                    <a:bodyPr/>
                    <a:lstStyle/>
                    <a:p>
                      <a:endParaRPr lang="pl-PL"/>
                    </a:p>
                  </a:txBody>
                  <a:tcPr/>
                </a:tc>
                <a:tc>
                  <a:txBody>
                    <a:bodyPr/>
                    <a:lstStyle/>
                    <a:p>
                      <a:pPr algn="just">
                        <a:lnSpc>
                          <a:spcPct val="100000"/>
                        </a:lnSpc>
                        <a:spcAft>
                          <a:spcPts val="0"/>
                        </a:spcAft>
                      </a:pPr>
                      <a:r>
                        <a:rPr lang="ru-RU" sz="1100" dirty="0" smtClean="0">
                          <a:effectLst/>
                        </a:rPr>
                        <a:t>сбалансированный</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vMerge="1">
                  <a:txBody>
                    <a:bodyPr/>
                    <a:lstStyle/>
                    <a:p>
                      <a:endParaRPr lang="pl-PL"/>
                    </a:p>
                  </a:txBody>
                  <a:tcPr/>
                </a:tc>
                <a:tc>
                  <a:txBody>
                    <a:bodyPr/>
                    <a:lstStyle/>
                    <a:p>
                      <a:pPr algn="ctr">
                        <a:lnSpc>
                          <a:spcPct val="100000"/>
                        </a:lnSpc>
                        <a:spcAft>
                          <a:spcPts val="0"/>
                        </a:spcAft>
                      </a:pPr>
                      <a:r>
                        <a:rPr lang="en-GB" sz="1200" b="1" dirty="0">
                          <a:solidFill>
                            <a:srgbClr val="336600"/>
                          </a:solidFill>
                          <a:effectLst/>
                        </a:rPr>
                        <a:t>1.70</a:t>
                      </a:r>
                      <a:endParaRPr lang="pl-PL" sz="1400" b="1" dirty="0">
                        <a:solidFill>
                          <a:srgbClr val="3366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extLst>
                  <a:ext uri="{0D108BD9-81ED-4DB2-BD59-A6C34878D82A}">
                    <a16:rowId xmlns="" xmlns:a16="http://schemas.microsoft.com/office/drawing/2014/main" val="10016"/>
                  </a:ext>
                </a:extLst>
              </a:tr>
              <a:tr h="261031">
                <a:tc vMerge="1">
                  <a:txBody>
                    <a:bodyPr/>
                    <a:lstStyle/>
                    <a:p>
                      <a:endParaRPr lang="pl-PL"/>
                    </a:p>
                  </a:txBody>
                  <a:tcPr/>
                </a:tc>
                <a:tc>
                  <a:txBody>
                    <a:bodyPr/>
                    <a:lstStyle/>
                    <a:p>
                      <a:pPr algn="just">
                        <a:lnSpc>
                          <a:spcPct val="100000"/>
                        </a:lnSpc>
                        <a:spcAft>
                          <a:spcPts val="0"/>
                        </a:spcAft>
                      </a:pPr>
                      <a:r>
                        <a:rPr lang="ru-RU" sz="1100" dirty="0" smtClean="0">
                          <a:effectLst/>
                        </a:rPr>
                        <a:t>фонд роста</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vMerge="1">
                  <a:txBody>
                    <a:bodyPr/>
                    <a:lstStyle/>
                    <a:p>
                      <a:endParaRPr lang="pl-PL"/>
                    </a:p>
                  </a:txBody>
                  <a:tcPr/>
                </a:tc>
                <a:tc>
                  <a:txBody>
                    <a:bodyPr/>
                    <a:lstStyle/>
                    <a:p>
                      <a:pPr algn="ctr">
                        <a:lnSpc>
                          <a:spcPct val="100000"/>
                        </a:lnSpc>
                        <a:spcAft>
                          <a:spcPts val="0"/>
                        </a:spcAft>
                      </a:pPr>
                      <a:r>
                        <a:rPr lang="en-GB" sz="1200" b="1" dirty="0">
                          <a:solidFill>
                            <a:srgbClr val="336600"/>
                          </a:solidFill>
                          <a:effectLst/>
                        </a:rPr>
                        <a:t>0.75</a:t>
                      </a:r>
                      <a:endParaRPr lang="pl-PL" sz="1400" b="1" dirty="0">
                        <a:solidFill>
                          <a:srgbClr val="3366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extLst>
                  <a:ext uri="{0D108BD9-81ED-4DB2-BD59-A6C34878D82A}">
                    <a16:rowId xmlns="" xmlns:a16="http://schemas.microsoft.com/office/drawing/2014/main" val="10017"/>
                  </a:ext>
                </a:extLst>
              </a:tr>
              <a:tr h="261031">
                <a:tc>
                  <a:txBody>
                    <a:bodyPr/>
                    <a:lstStyle/>
                    <a:p>
                      <a:pPr algn="just">
                        <a:lnSpc>
                          <a:spcPct val="100000"/>
                        </a:lnSpc>
                        <a:spcAft>
                          <a:spcPts val="0"/>
                        </a:spcAft>
                      </a:pPr>
                      <a:r>
                        <a:rPr lang="ru-RU" sz="1200" dirty="0" smtClean="0">
                          <a:effectLst/>
                        </a:rPr>
                        <a:t>Польша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a:txBody>
                    <a:bodyPr/>
                    <a:lstStyle/>
                    <a:p>
                      <a:pPr algn="just">
                        <a:lnSpc>
                          <a:spcPct val="100000"/>
                        </a:lnSpc>
                        <a:spcAft>
                          <a:spcPts val="0"/>
                        </a:spcAft>
                      </a:pPr>
                      <a:r>
                        <a:rPr lang="ru-RU" sz="1100" dirty="0" smtClean="0">
                          <a:effectLst/>
                        </a:rPr>
                        <a:t>обязательный</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a:txBody>
                    <a:bodyPr/>
                    <a:lstStyle/>
                    <a:p>
                      <a:pPr algn="ctr">
                        <a:lnSpc>
                          <a:spcPct val="100000"/>
                        </a:lnSpc>
                        <a:spcAft>
                          <a:spcPts val="0"/>
                        </a:spcAft>
                      </a:pPr>
                      <a:r>
                        <a:rPr lang="en-GB" sz="1100">
                          <a:effectLst/>
                        </a:rPr>
                        <a:t>1.09.1999</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a:txBody>
                    <a:bodyPr/>
                    <a:lstStyle/>
                    <a:p>
                      <a:pPr algn="ctr">
                        <a:lnSpc>
                          <a:spcPct val="100000"/>
                        </a:lnSpc>
                        <a:spcAft>
                          <a:spcPts val="0"/>
                        </a:spcAft>
                      </a:pPr>
                      <a:r>
                        <a:rPr lang="en-GB" sz="1200" b="1" dirty="0">
                          <a:solidFill>
                            <a:srgbClr val="336600"/>
                          </a:solidFill>
                          <a:effectLst/>
                        </a:rPr>
                        <a:t>5.74</a:t>
                      </a:r>
                      <a:endParaRPr lang="pl-PL" sz="1400" b="1" dirty="0">
                        <a:solidFill>
                          <a:srgbClr val="3366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extLst>
                  <a:ext uri="{0D108BD9-81ED-4DB2-BD59-A6C34878D82A}">
                    <a16:rowId xmlns="" xmlns:a16="http://schemas.microsoft.com/office/drawing/2014/main" val="10018"/>
                  </a:ext>
                </a:extLst>
              </a:tr>
              <a:tr h="261031">
                <a:tc>
                  <a:txBody>
                    <a:bodyPr/>
                    <a:lstStyle/>
                    <a:p>
                      <a:pPr algn="just">
                        <a:lnSpc>
                          <a:spcPct val="100000"/>
                        </a:lnSpc>
                        <a:spcAft>
                          <a:spcPts val="0"/>
                        </a:spcAft>
                      </a:pPr>
                      <a:r>
                        <a:rPr lang="ru-RU" sz="1200" dirty="0" smtClean="0">
                          <a:effectLst/>
                        </a:rPr>
                        <a:t>Румыния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a:txBody>
                    <a:bodyPr/>
                    <a:lstStyle/>
                    <a:p>
                      <a:pPr algn="just">
                        <a:lnSpc>
                          <a:spcPct val="100000"/>
                        </a:lnSpc>
                        <a:spcAft>
                          <a:spcPts val="0"/>
                        </a:spcAft>
                      </a:pPr>
                      <a:r>
                        <a:rPr lang="ru-RU" sz="1100" dirty="0" smtClean="0">
                          <a:effectLst/>
                        </a:rPr>
                        <a:t>обязательный</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a:txBody>
                    <a:bodyPr/>
                    <a:lstStyle/>
                    <a:p>
                      <a:pPr algn="ctr">
                        <a:lnSpc>
                          <a:spcPct val="100000"/>
                        </a:lnSpc>
                        <a:spcAft>
                          <a:spcPts val="0"/>
                        </a:spcAft>
                      </a:pPr>
                      <a:r>
                        <a:rPr lang="en-GB" sz="1100">
                          <a:effectLst/>
                        </a:rPr>
                        <a:t>21.05.2008</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a:txBody>
                    <a:bodyPr/>
                    <a:lstStyle/>
                    <a:p>
                      <a:pPr algn="ctr">
                        <a:lnSpc>
                          <a:spcPct val="100000"/>
                        </a:lnSpc>
                        <a:spcAft>
                          <a:spcPts val="0"/>
                        </a:spcAft>
                      </a:pPr>
                      <a:r>
                        <a:rPr lang="en-GB" sz="1200" b="1" dirty="0">
                          <a:solidFill>
                            <a:srgbClr val="336600"/>
                          </a:solidFill>
                          <a:effectLst/>
                        </a:rPr>
                        <a:t>5.97</a:t>
                      </a:r>
                      <a:endParaRPr lang="pl-PL" sz="1400" b="1" dirty="0">
                        <a:solidFill>
                          <a:srgbClr val="3366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extLst>
                  <a:ext uri="{0D108BD9-81ED-4DB2-BD59-A6C34878D82A}">
                    <a16:rowId xmlns="" xmlns:a16="http://schemas.microsoft.com/office/drawing/2014/main" val="10019"/>
                  </a:ext>
                </a:extLst>
              </a:tr>
              <a:tr h="261031">
                <a:tc rowSpan="4">
                  <a:txBody>
                    <a:bodyPr/>
                    <a:lstStyle/>
                    <a:p>
                      <a:pPr algn="l">
                        <a:lnSpc>
                          <a:spcPct val="100000"/>
                        </a:lnSpc>
                        <a:spcAft>
                          <a:spcPts val="0"/>
                        </a:spcAft>
                      </a:pPr>
                      <a:r>
                        <a:rPr lang="ru-RU" sz="1200" dirty="0" smtClean="0">
                          <a:effectLst/>
                        </a:rPr>
                        <a:t>Словакия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nchor="ctr"/>
                </a:tc>
                <a:tc>
                  <a:txBody>
                    <a:bodyPr/>
                    <a:lstStyle/>
                    <a:p>
                      <a:pPr algn="just">
                        <a:lnSpc>
                          <a:spcPct val="100000"/>
                        </a:lnSpc>
                        <a:spcAft>
                          <a:spcPts val="0"/>
                        </a:spcAft>
                      </a:pPr>
                      <a:r>
                        <a:rPr lang="ru-RU" sz="1100" dirty="0" smtClean="0">
                          <a:effectLst/>
                        </a:rPr>
                        <a:t>консервативный</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rowSpan="3">
                  <a:txBody>
                    <a:bodyPr/>
                    <a:lstStyle/>
                    <a:p>
                      <a:pPr algn="ctr">
                        <a:lnSpc>
                          <a:spcPct val="100000"/>
                        </a:lnSpc>
                        <a:spcAft>
                          <a:spcPts val="0"/>
                        </a:spcAft>
                      </a:pPr>
                      <a:r>
                        <a:rPr lang="en-GB" sz="1100">
                          <a:effectLst/>
                        </a:rPr>
                        <a:t>22.03.2005</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nchor="ctr"/>
                </a:tc>
                <a:tc>
                  <a:txBody>
                    <a:bodyPr/>
                    <a:lstStyle/>
                    <a:p>
                      <a:pPr algn="ctr">
                        <a:lnSpc>
                          <a:spcPct val="100000"/>
                        </a:lnSpc>
                        <a:spcAft>
                          <a:spcPts val="0"/>
                        </a:spcAft>
                      </a:pPr>
                      <a:r>
                        <a:rPr lang="en-GB" sz="1200" b="1" dirty="0">
                          <a:solidFill>
                            <a:srgbClr val="FF0000"/>
                          </a:solidFill>
                          <a:effectLst/>
                        </a:rPr>
                        <a:t>-0.42</a:t>
                      </a:r>
                      <a:endParaRPr lang="pl-PL"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extLst>
                  <a:ext uri="{0D108BD9-81ED-4DB2-BD59-A6C34878D82A}">
                    <a16:rowId xmlns="" xmlns:a16="http://schemas.microsoft.com/office/drawing/2014/main" val="10020"/>
                  </a:ext>
                </a:extLst>
              </a:tr>
              <a:tr h="261031">
                <a:tc vMerge="1">
                  <a:txBody>
                    <a:bodyPr/>
                    <a:lstStyle/>
                    <a:p>
                      <a:endParaRPr lang="pl-PL"/>
                    </a:p>
                  </a:txBody>
                  <a:tcPr/>
                </a:tc>
                <a:tc>
                  <a:txBody>
                    <a:bodyPr/>
                    <a:lstStyle/>
                    <a:p>
                      <a:pPr algn="just">
                        <a:lnSpc>
                          <a:spcPct val="100000"/>
                        </a:lnSpc>
                        <a:spcAft>
                          <a:spcPts val="0"/>
                        </a:spcAft>
                      </a:pPr>
                      <a:r>
                        <a:rPr lang="ru-RU" sz="1100" dirty="0" smtClean="0">
                          <a:effectLst/>
                        </a:rPr>
                        <a:t>сбалансированный</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vMerge="1">
                  <a:txBody>
                    <a:bodyPr/>
                    <a:lstStyle/>
                    <a:p>
                      <a:endParaRPr lang="pl-PL"/>
                    </a:p>
                  </a:txBody>
                  <a:tcPr/>
                </a:tc>
                <a:tc>
                  <a:txBody>
                    <a:bodyPr/>
                    <a:lstStyle/>
                    <a:p>
                      <a:pPr algn="ctr">
                        <a:lnSpc>
                          <a:spcPct val="100000"/>
                        </a:lnSpc>
                        <a:spcAft>
                          <a:spcPts val="0"/>
                        </a:spcAft>
                      </a:pPr>
                      <a:r>
                        <a:rPr lang="en-GB" sz="1200" b="1" dirty="0">
                          <a:solidFill>
                            <a:srgbClr val="FF0000"/>
                          </a:solidFill>
                          <a:effectLst/>
                        </a:rPr>
                        <a:t>-1.40</a:t>
                      </a:r>
                      <a:endParaRPr lang="pl-PL"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extLst>
                  <a:ext uri="{0D108BD9-81ED-4DB2-BD59-A6C34878D82A}">
                    <a16:rowId xmlns="" xmlns:a16="http://schemas.microsoft.com/office/drawing/2014/main" val="10021"/>
                  </a:ext>
                </a:extLst>
              </a:tr>
              <a:tr h="261031">
                <a:tc vMerge="1">
                  <a:txBody>
                    <a:bodyPr/>
                    <a:lstStyle/>
                    <a:p>
                      <a:endParaRPr lang="pl-PL"/>
                    </a:p>
                  </a:txBody>
                  <a:tcPr/>
                </a:tc>
                <a:tc>
                  <a:txBody>
                    <a:bodyPr/>
                    <a:lstStyle/>
                    <a:p>
                      <a:pPr algn="just">
                        <a:lnSpc>
                          <a:spcPct val="100000"/>
                        </a:lnSpc>
                        <a:spcAft>
                          <a:spcPts val="0"/>
                        </a:spcAft>
                      </a:pPr>
                      <a:r>
                        <a:rPr lang="ru-RU" sz="1100" dirty="0" smtClean="0">
                          <a:effectLst/>
                        </a:rPr>
                        <a:t>агрессивный</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vMerge="1">
                  <a:txBody>
                    <a:bodyPr/>
                    <a:lstStyle/>
                    <a:p>
                      <a:endParaRPr lang="pl-PL"/>
                    </a:p>
                  </a:txBody>
                  <a:tcPr/>
                </a:tc>
                <a:tc>
                  <a:txBody>
                    <a:bodyPr/>
                    <a:lstStyle/>
                    <a:p>
                      <a:pPr algn="ctr">
                        <a:lnSpc>
                          <a:spcPct val="100000"/>
                        </a:lnSpc>
                        <a:spcAft>
                          <a:spcPts val="0"/>
                        </a:spcAft>
                      </a:pPr>
                      <a:r>
                        <a:rPr lang="en-GB" sz="1200" b="1" dirty="0">
                          <a:solidFill>
                            <a:srgbClr val="FF0000"/>
                          </a:solidFill>
                          <a:effectLst/>
                        </a:rPr>
                        <a:t>-1.63</a:t>
                      </a:r>
                      <a:endParaRPr lang="pl-PL"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extLst>
                  <a:ext uri="{0D108BD9-81ED-4DB2-BD59-A6C34878D82A}">
                    <a16:rowId xmlns="" xmlns:a16="http://schemas.microsoft.com/office/drawing/2014/main" val="10022"/>
                  </a:ext>
                </a:extLst>
              </a:tr>
              <a:tr h="261031">
                <a:tc vMerge="1">
                  <a:txBody>
                    <a:bodyPr/>
                    <a:lstStyle/>
                    <a:p>
                      <a:endParaRPr lang="pl-PL"/>
                    </a:p>
                  </a:txBody>
                  <a:tcPr/>
                </a:tc>
                <a:tc>
                  <a:txBody>
                    <a:bodyPr/>
                    <a:lstStyle/>
                    <a:p>
                      <a:pPr algn="just">
                        <a:lnSpc>
                          <a:spcPct val="100000"/>
                        </a:lnSpc>
                        <a:spcAft>
                          <a:spcPts val="0"/>
                        </a:spcAft>
                      </a:pPr>
                      <a:r>
                        <a:rPr lang="ru-RU" sz="1100" dirty="0" smtClean="0">
                          <a:effectLst/>
                        </a:rPr>
                        <a:t>индексированный</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a:txBody>
                    <a:bodyPr/>
                    <a:lstStyle/>
                    <a:p>
                      <a:pPr algn="ctr">
                        <a:lnSpc>
                          <a:spcPct val="100000"/>
                        </a:lnSpc>
                        <a:spcAft>
                          <a:spcPts val="0"/>
                        </a:spcAft>
                      </a:pPr>
                      <a:r>
                        <a:rPr lang="en-GB" sz="1100">
                          <a:effectLst/>
                        </a:rPr>
                        <a:t>2.04.2012</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tc>
                  <a:txBody>
                    <a:bodyPr/>
                    <a:lstStyle/>
                    <a:p>
                      <a:pPr algn="ctr">
                        <a:lnSpc>
                          <a:spcPct val="100000"/>
                        </a:lnSpc>
                        <a:spcAft>
                          <a:spcPts val="0"/>
                        </a:spcAft>
                      </a:pPr>
                      <a:r>
                        <a:rPr lang="en-GB" sz="1200" b="1" dirty="0">
                          <a:solidFill>
                            <a:srgbClr val="336600"/>
                          </a:solidFill>
                          <a:effectLst/>
                        </a:rPr>
                        <a:t>1.75</a:t>
                      </a:r>
                      <a:endParaRPr lang="pl-PL" sz="1400" b="1" dirty="0">
                        <a:solidFill>
                          <a:srgbClr val="3366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5821" marR="55821" marT="0" marB="0"/>
                </a:tc>
                <a:extLst>
                  <a:ext uri="{0D108BD9-81ED-4DB2-BD59-A6C34878D82A}">
                    <a16:rowId xmlns="" xmlns:a16="http://schemas.microsoft.com/office/drawing/2014/main" val="10023"/>
                  </a:ext>
                </a:extLst>
              </a:tr>
            </a:tbl>
          </a:graphicData>
        </a:graphic>
      </p:graphicFrame>
    </p:spTree>
    <p:extLst>
      <p:ext uri="{BB962C8B-B14F-4D97-AF65-F5344CB8AC3E}">
        <p14:creationId xmlns:p14="http://schemas.microsoft.com/office/powerpoint/2010/main" val="219192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3200" dirty="0" smtClean="0"/>
              <a:t>Совокупная реальная доходность</a:t>
            </a:r>
            <a:r>
              <a:rPr lang="en-US" sz="3200" dirty="0" smtClean="0"/>
              <a:t> (</a:t>
            </a:r>
            <a:r>
              <a:rPr lang="ru-RU" sz="3200" dirty="0" smtClean="0"/>
              <a:t>инвестиции</a:t>
            </a:r>
            <a:r>
              <a:rPr lang="en-US" sz="3200" dirty="0" smtClean="0"/>
              <a:t>)</a:t>
            </a:r>
            <a:r>
              <a:rPr lang="ru-RU" sz="3200" dirty="0" smtClean="0"/>
              <a:t> накопительных пенсионных систем в странах ЦВЕ</a:t>
            </a:r>
            <a:endParaRPr lang="en-US" sz="3200" dirty="0"/>
          </a:p>
        </p:txBody>
      </p:sp>
      <p:sp>
        <p:nvSpPr>
          <p:cNvPr id="3" name="Content Placeholder 2"/>
          <p:cNvSpPr>
            <a:spLocks noGrp="1"/>
          </p:cNvSpPr>
          <p:nvPr>
            <p:ph idx="1"/>
          </p:nvPr>
        </p:nvSpPr>
        <p:spPr/>
        <p:txBody>
          <a:bodyPr/>
          <a:lstStyle/>
          <a:p>
            <a:r>
              <a:rPr lang="ru-RU" dirty="0" smtClean="0"/>
              <a:t>В целом неудовлетворительно</a:t>
            </a:r>
            <a:r>
              <a:rPr lang="en-US" dirty="0" smtClean="0"/>
              <a:t> </a:t>
            </a:r>
            <a:r>
              <a:rPr lang="en-US" dirty="0"/>
              <a:t>– </a:t>
            </a:r>
            <a:r>
              <a:rPr lang="ru-RU" dirty="0" smtClean="0"/>
              <a:t>отрицательные или низкие положительные значения</a:t>
            </a:r>
            <a:endParaRPr lang="en-US" dirty="0"/>
          </a:p>
          <a:p>
            <a:pPr lvl="1"/>
            <a:r>
              <a:rPr lang="ru-RU" dirty="0" smtClean="0"/>
              <a:t>Проблема с размещением активов</a:t>
            </a:r>
            <a:r>
              <a:rPr lang="en-US" dirty="0" smtClean="0"/>
              <a:t> (</a:t>
            </a:r>
            <a:r>
              <a:rPr lang="ru-RU" dirty="0" smtClean="0"/>
              <a:t>лимиты инвестиций</a:t>
            </a:r>
            <a:r>
              <a:rPr lang="en-US" dirty="0" smtClean="0"/>
              <a:t>, </a:t>
            </a:r>
            <a:r>
              <a:rPr lang="ru-RU" dirty="0" smtClean="0"/>
              <a:t>гарантии возврата</a:t>
            </a:r>
            <a:r>
              <a:rPr lang="en-US" dirty="0" smtClean="0"/>
              <a:t>, </a:t>
            </a:r>
            <a:r>
              <a:rPr lang="ru-RU" dirty="0" smtClean="0"/>
              <a:t>емкость местных рынков</a:t>
            </a:r>
            <a:r>
              <a:rPr lang="en-US" dirty="0" smtClean="0"/>
              <a:t>)</a:t>
            </a:r>
            <a:endParaRPr lang="en-US" dirty="0"/>
          </a:p>
          <a:p>
            <a:pPr marL="457200" lvl="1" indent="0">
              <a:buNone/>
            </a:pPr>
            <a:endParaRPr lang="en-US" dirty="0"/>
          </a:p>
          <a:p>
            <a:r>
              <a:rPr lang="ru-RU" dirty="0" smtClean="0"/>
              <a:t>Всего три накопительных пенсионных системы показали удовлетворительные результаты</a:t>
            </a:r>
            <a:r>
              <a:rPr lang="en-US" dirty="0" smtClean="0"/>
              <a:t> </a:t>
            </a:r>
            <a:r>
              <a:rPr lang="en-US" dirty="0"/>
              <a:t>– </a:t>
            </a:r>
            <a:r>
              <a:rPr lang="ru-RU" dirty="0" smtClean="0"/>
              <a:t>Венгрия</a:t>
            </a:r>
            <a:r>
              <a:rPr lang="en-US" dirty="0" smtClean="0"/>
              <a:t>, </a:t>
            </a:r>
            <a:r>
              <a:rPr lang="ru-RU" dirty="0" smtClean="0"/>
              <a:t>Польша и Румыния</a:t>
            </a:r>
            <a:endParaRPr lang="en-US" dirty="0"/>
          </a:p>
          <a:p>
            <a:pPr lvl="1"/>
            <a:r>
              <a:rPr lang="ru-RU" dirty="0" smtClean="0"/>
              <a:t>Фактическая эффективность инвестиций не может служить основанием для изменения пенсионных систем в первых двух странах</a:t>
            </a:r>
            <a:r>
              <a:rPr lang="en-US" dirty="0" smtClean="0"/>
              <a:t> </a:t>
            </a:r>
            <a:endParaRPr lang="en-US" dirty="0"/>
          </a:p>
        </p:txBody>
      </p:sp>
    </p:spTree>
    <p:extLst>
      <p:ext uri="{BB962C8B-B14F-4D97-AF65-F5344CB8AC3E}">
        <p14:creationId xmlns:p14="http://schemas.microsoft.com/office/powerpoint/2010/main" val="4280754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ru-RU" dirty="0" smtClean="0"/>
              <a:t>Концепция финансирования издержек переходного периода</a:t>
            </a:r>
            <a:endParaRPr lang="en-AU" dirty="0"/>
          </a:p>
        </p:txBody>
      </p:sp>
      <p:sp>
        <p:nvSpPr>
          <p:cNvPr id="3" name="Symbol zastępczy zawartości 2"/>
          <p:cNvSpPr>
            <a:spLocks noGrp="1"/>
          </p:cNvSpPr>
          <p:nvPr>
            <p:ph idx="1"/>
          </p:nvPr>
        </p:nvSpPr>
        <p:spPr/>
        <p:txBody>
          <a:bodyPr>
            <a:normAutofit/>
          </a:bodyPr>
          <a:lstStyle/>
          <a:p>
            <a:r>
              <a:rPr lang="ru-RU" sz="2400" dirty="0" smtClean="0"/>
              <a:t>Три источника покрытия издержек переходного периода</a:t>
            </a:r>
            <a:r>
              <a:rPr lang="en-US" sz="2400" dirty="0" smtClean="0"/>
              <a:t>: </a:t>
            </a:r>
            <a:endParaRPr lang="pl-PL" sz="2400" dirty="0"/>
          </a:p>
          <a:p>
            <a:pPr lvl="1"/>
            <a:r>
              <a:rPr lang="ru-RU" sz="2400" dirty="0" smtClean="0"/>
              <a:t>Финансирование за счет налогов или других бюджетных поступлений</a:t>
            </a:r>
            <a:r>
              <a:rPr lang="en-US" sz="2400" dirty="0" smtClean="0"/>
              <a:t> (</a:t>
            </a:r>
            <a:r>
              <a:rPr lang="ru-RU" sz="2400" dirty="0" smtClean="0"/>
              <a:t>нагрузка на поколение работающих</a:t>
            </a:r>
            <a:r>
              <a:rPr lang="en-US" sz="2400" dirty="0" smtClean="0"/>
              <a:t>), </a:t>
            </a:r>
            <a:endParaRPr lang="pl-PL" sz="2400" dirty="0"/>
          </a:p>
          <a:p>
            <a:pPr lvl="1"/>
            <a:r>
              <a:rPr lang="ru-RU" sz="2400" dirty="0" smtClean="0"/>
              <a:t>Финансирование за счет экономии средств существующей распределительной системы</a:t>
            </a:r>
            <a:r>
              <a:rPr lang="en-US" sz="2400" dirty="0" smtClean="0"/>
              <a:t> (</a:t>
            </a:r>
            <a:r>
              <a:rPr lang="ru-RU" sz="2400" dirty="0" smtClean="0"/>
              <a:t>нагрузка на поколение пенсионеров</a:t>
            </a:r>
            <a:r>
              <a:rPr lang="en-US" sz="2400" dirty="0" smtClean="0"/>
              <a:t>), </a:t>
            </a:r>
            <a:endParaRPr lang="pl-PL" sz="2400" dirty="0"/>
          </a:p>
          <a:p>
            <a:pPr lvl="1"/>
            <a:r>
              <a:rPr lang="ru-RU" sz="2400" dirty="0" smtClean="0"/>
              <a:t>Финансирование за счет увеличения общего государственного долга</a:t>
            </a:r>
            <a:r>
              <a:rPr lang="en-US" sz="2400" dirty="0" smtClean="0"/>
              <a:t> (</a:t>
            </a:r>
            <a:r>
              <a:rPr lang="ru-RU" sz="2400" dirty="0" smtClean="0"/>
              <a:t>нагрузка на будущие поколения</a:t>
            </a:r>
            <a:r>
              <a:rPr lang="en-US" sz="2400" dirty="0" smtClean="0"/>
              <a:t>). </a:t>
            </a:r>
            <a:endParaRPr lang="pl-PL" sz="2400" dirty="0"/>
          </a:p>
          <a:p>
            <a:pPr marL="0" indent="0">
              <a:buNone/>
            </a:pPr>
            <a:endParaRPr lang="pl-PL" sz="2400" dirty="0"/>
          </a:p>
          <a:p>
            <a:pPr marL="0" indent="0">
              <a:buNone/>
            </a:pPr>
            <a:r>
              <a:rPr lang="ru-RU" sz="2400" dirty="0" smtClean="0">
                <a:solidFill>
                  <a:srgbClr val="FF0000"/>
                </a:solidFill>
              </a:rPr>
              <a:t>Выбор источника финансирования издержек переходного периода имеет решающее значение для успеха или провала реформ</a:t>
            </a:r>
            <a:r>
              <a:rPr lang="en-US" sz="2400" dirty="0" smtClean="0"/>
              <a:t>.</a:t>
            </a:r>
            <a:endParaRPr lang="pl-PL" sz="2400" dirty="0"/>
          </a:p>
        </p:txBody>
      </p:sp>
    </p:spTree>
    <p:extLst>
      <p:ext uri="{BB962C8B-B14F-4D97-AF65-F5344CB8AC3E}">
        <p14:creationId xmlns:p14="http://schemas.microsoft.com/office/powerpoint/2010/main" val="13155418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11949</TotalTime>
  <Words>1928</Words>
  <Application>Microsoft Office PowerPoint</Application>
  <PresentationFormat>Произвольный</PresentationFormat>
  <Paragraphs>396</Paragraphs>
  <Slides>31</Slides>
  <Notes>2</Notes>
  <HiddenSlides>0</HiddenSlides>
  <MMClips>0</MMClips>
  <ScaleCrop>false</ScaleCrop>
  <HeadingPairs>
    <vt:vector size="6" baseType="variant">
      <vt:variant>
        <vt:lpstr>Тема</vt:lpstr>
      </vt:variant>
      <vt:variant>
        <vt:i4>1</vt:i4>
      </vt:variant>
      <vt:variant>
        <vt:lpstr>Внедренные серверы OLE</vt:lpstr>
      </vt:variant>
      <vt:variant>
        <vt:i4>2</vt:i4>
      </vt:variant>
      <vt:variant>
        <vt:lpstr>Заголовки слайдов</vt:lpstr>
      </vt:variant>
      <vt:variant>
        <vt:i4>31</vt:i4>
      </vt:variant>
    </vt:vector>
  </HeadingPairs>
  <TitlesOfParts>
    <vt:vector size="34" baseType="lpstr">
      <vt:lpstr>Office Theme</vt:lpstr>
      <vt:lpstr>Документ</vt:lpstr>
      <vt:lpstr>Dokument</vt:lpstr>
      <vt:lpstr> Обязательная накопительная часть системы пенсионного обеспечения в странах Центральной и Восточной Европы – реформы и откаты</vt:lpstr>
      <vt:lpstr>Содержание </vt:lpstr>
      <vt:lpstr>Пенсионные реформы в странах ЦВЕ</vt:lpstr>
      <vt:lpstr>Особенности пенсионных систем в 8 странах ЦВЕ</vt:lpstr>
      <vt:lpstr>Пенсионные расходы (% ВВП)</vt:lpstr>
      <vt:lpstr>Тенденции изменения активов пенсионных фондов (% ВВП)</vt:lpstr>
      <vt:lpstr>Доходность инвестиций в накопительных   пенсионных системах стран ЦВЕ</vt:lpstr>
      <vt:lpstr>Совокупная реальная доходность (инвестиции) накопительных пенсионных систем в странах ЦВЕ</vt:lpstr>
      <vt:lpstr>Концепция финансирования издержек переходного периода</vt:lpstr>
      <vt:lpstr>Ожидаемые и фактические источники финансирования издержек переходного периода</vt:lpstr>
      <vt:lpstr>Издержки переходного периода</vt:lpstr>
      <vt:lpstr>Источники финансирования издержек переходного периода по странам (% ВВП)</vt:lpstr>
      <vt:lpstr>Источники финансирования издержек переходного периода по странам (% ВВП)</vt:lpstr>
      <vt:lpstr>Общий объем издержек переходного периода по источникам финансирования</vt:lpstr>
      <vt:lpstr>Докризисные проблемы осуществления пенсионной реформы</vt:lpstr>
      <vt:lpstr>Финансовый и налогово-бюджетный кризис</vt:lpstr>
      <vt:lpstr>Экономическая и финансовая ситуация в странах ЦВЕ после реализации реформ</vt:lpstr>
      <vt:lpstr>Финансовая ситуация – дефицит госбюджета и госдолг</vt:lpstr>
      <vt:lpstr>Финансовая ситуация – дефицит госбюджета и госдолг</vt:lpstr>
      <vt:lpstr>Изменения в накопительных системах с фиксированными взносами после 2008 г.</vt:lpstr>
      <vt:lpstr>Изменения   взносов</vt:lpstr>
      <vt:lpstr>Оценка влияния изменений на личные пенсионные накопления: прогнозы</vt:lpstr>
      <vt:lpstr>Расчет изменения пенсионных накоплений</vt:lpstr>
      <vt:lpstr>Изменение пенсионных накоплений для среднего работника</vt:lpstr>
      <vt:lpstr>Выводы </vt:lpstr>
      <vt:lpstr>Выводы</vt:lpstr>
      <vt:lpstr>Выводы</vt:lpstr>
      <vt:lpstr>Извлеченные уроки</vt:lpstr>
      <vt:lpstr>Извлеченные уроки</vt:lpstr>
      <vt:lpstr>Извлеченные уроки</vt:lpstr>
      <vt:lpstr>Спасибо!</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Struktury demograficzne. Proces starzenia się ludności Społeczno-ekonomiczne konsekwencje zmian struktur wieku ludności</dc:title>
  <dc:creator>sgh</dc:creator>
  <cp:lastModifiedBy>Шепелева Елена</cp:lastModifiedBy>
  <cp:revision>387</cp:revision>
  <cp:lastPrinted>2013-03-15T13:24:44Z</cp:lastPrinted>
  <dcterms:modified xsi:type="dcterms:W3CDTF">2017-03-31T09:40:04Z</dcterms:modified>
</cp:coreProperties>
</file>