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8" r:id="rId2"/>
    <p:sldId id="343" r:id="rId3"/>
    <p:sldId id="342" r:id="rId4"/>
    <p:sldId id="354" r:id="rId5"/>
    <p:sldId id="356" r:id="rId6"/>
    <p:sldId id="351" r:id="rId7"/>
    <p:sldId id="357" r:id="rId8"/>
  </p:sldIdLst>
  <p:sldSz cx="9144000" cy="6858000" type="screen4x3"/>
  <p:notesSz cx="6743700" cy="98758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99">
          <p15:clr>
            <a:srgbClr val="A4A3A4"/>
          </p15:clr>
        </p15:guide>
        <p15:guide id="2" orient="horz" pos="2251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164">
          <p15:clr>
            <a:srgbClr val="A4A3A4"/>
          </p15:clr>
        </p15:guide>
        <p15:guide id="5" orient="horz" pos="527">
          <p15:clr>
            <a:srgbClr val="A4A3A4"/>
          </p15:clr>
        </p15:guide>
        <p15:guide id="6" orient="horz" pos="2341">
          <p15:clr>
            <a:srgbClr val="A4A3A4"/>
          </p15:clr>
        </p15:guide>
        <p15:guide id="7" orient="horz" pos="1525">
          <p15:clr>
            <a:srgbClr val="A4A3A4"/>
          </p15:clr>
        </p15:guide>
        <p15:guide id="8" orient="horz" pos="2931">
          <p15:clr>
            <a:srgbClr val="A4A3A4"/>
          </p15:clr>
        </p15:guide>
        <p15:guide id="9" orient="horz" pos="3929">
          <p15:clr>
            <a:srgbClr val="A4A3A4"/>
          </p15:clr>
        </p15:guide>
        <p15:guide id="10" pos="204">
          <p15:clr>
            <a:srgbClr val="A4A3A4"/>
          </p15:clr>
        </p15:guide>
        <p15:guide id="11" pos="5556">
          <p15:clr>
            <a:srgbClr val="A4A3A4"/>
          </p15:clr>
        </p15:guide>
        <p15:guide id="12" pos="2835">
          <p15:clr>
            <a:srgbClr val="A4A3A4"/>
          </p15:clr>
        </p15:guide>
        <p15:guide id="13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1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FF"/>
    <a:srgbClr val="A5A5A5"/>
    <a:srgbClr val="BEDA00"/>
    <a:srgbClr val="009FDA"/>
    <a:srgbClr val="005BBB"/>
    <a:srgbClr val="28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899" autoAdjust="0"/>
  </p:normalViewPr>
  <p:slideViewPr>
    <p:cSldViewPr snapToGrid="0">
      <p:cViewPr>
        <p:scale>
          <a:sx n="93" d="100"/>
          <a:sy n="93" d="100"/>
        </p:scale>
        <p:origin x="-912" y="-60"/>
      </p:cViewPr>
      <p:guideLst>
        <p:guide orient="horz" pos="799"/>
        <p:guide orient="horz" pos="2251"/>
        <p:guide orient="horz" pos="3793"/>
        <p:guide orient="horz" pos="164"/>
        <p:guide orient="horz" pos="527"/>
        <p:guide orient="horz" pos="2341"/>
        <p:guide orient="horz" pos="1525"/>
        <p:guide orient="horz" pos="2931"/>
        <p:guide orient="horz" pos="3929"/>
        <p:guide pos="204"/>
        <p:guide pos="5556"/>
        <p:guide pos="2835"/>
        <p:guide pos="2925"/>
      </p:guideLst>
    </p:cSldViewPr>
  </p:slideViewPr>
  <p:outlineViewPr>
    <p:cViewPr>
      <p:scale>
        <a:sx n="33" d="100"/>
        <a:sy n="33" d="100"/>
      </p:scale>
      <p:origin x="0" y="-7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770"/>
    </p:cViewPr>
  </p:sorterViewPr>
  <p:notesViewPr>
    <p:cSldViewPr snapToGrid="0">
      <p:cViewPr>
        <p:scale>
          <a:sx n="200" d="100"/>
          <a:sy n="200" d="100"/>
        </p:scale>
        <p:origin x="-354" y="-4188"/>
      </p:cViewPr>
      <p:guideLst>
        <p:guide orient="horz" pos="3111"/>
        <p:guide pos="21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Изменение изначального валового</a:t>
            </a:r>
            <a:r>
              <a:rPr lang="ru-RU" b="1" baseline="0" dirty="0"/>
              <a:t> коэффициента замещения в странах ЕС с </a:t>
            </a:r>
            <a:r>
              <a:rPr lang="en-US" b="1" dirty="0"/>
              <a:t>2015</a:t>
            </a:r>
            <a:r>
              <a:rPr lang="ru-RU" b="1" baseline="0" dirty="0"/>
              <a:t> по </a:t>
            </a:r>
            <a:r>
              <a:rPr lang="en-US" b="1" dirty="0"/>
              <a:t>2060</a:t>
            </a:r>
            <a:r>
              <a:rPr lang="ru-RU" b="1" dirty="0"/>
              <a:t> гг.</a:t>
            </a:r>
            <a:endParaRPr lang="hr-HR" b="1" dirty="0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b="1" dirty="0"/>
              <a:t>2015-</a:t>
            </a:r>
            <a:r>
              <a:rPr lang="ru-RU" b="1" dirty="0"/>
              <a:t>20</a:t>
            </a:r>
            <a:r>
              <a:rPr lang="hr-HR" b="1" dirty="0"/>
              <a:t>30</a:t>
            </a:r>
            <a:r>
              <a:rPr lang="hr-HR" b="1" baseline="0" dirty="0"/>
              <a:t> </a:t>
            </a:r>
            <a:r>
              <a:rPr lang="ru-RU" b="1" baseline="0" dirty="0"/>
              <a:t>в Российской Федерации</a:t>
            </a:r>
            <a:endParaRPr lang="en-US" b="1" dirty="0"/>
          </a:p>
        </c:rich>
      </c:tx>
      <c:layout>
        <c:manualLayout>
          <c:xMode val="edge"/>
          <c:yMode val="edge"/>
          <c:x val="0.24041112013464686"/>
          <c:y val="8.996996617907732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521168037851776E-2"/>
          <c:y val="5.4466728733056656E-2"/>
          <c:w val="0.90280503222437514"/>
          <c:h val="0.92313067784765901"/>
        </c:manualLayout>
      </c:layout>
      <c:barChart>
        <c:barDir val="col"/>
        <c:grouping val="clustered"/>
        <c:varyColors val="0"/>
        <c:ser>
          <c:idx val="1"/>
          <c:order val="0"/>
          <c:tx>
            <c:v>GROSS REPLACEMENT RATE CHANGE 2015-2060</c:v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FB-4734-8BE9-5C8095F79F8D}"/>
              </c:ext>
            </c:extLst>
          </c:dPt>
          <c:cat>
            <c:strRef>
              <c:f>'RUSSIA REPLACEMENT'!$A$4:$A$35</c:f>
              <c:strCache>
                <c:ptCount val="32"/>
                <c:pt idx="0">
                  <c:v>CY</c:v>
                </c:pt>
                <c:pt idx="1">
                  <c:v>PT</c:v>
                </c:pt>
                <c:pt idx="2">
                  <c:v>ES</c:v>
                </c:pt>
                <c:pt idx="3">
                  <c:v>PL</c:v>
                </c:pt>
                <c:pt idx="4">
                  <c:v>RU</c:v>
                </c:pt>
                <c:pt idx="5">
                  <c:v>SE</c:v>
                </c:pt>
                <c:pt idx="6">
                  <c:v>LV</c:v>
                </c:pt>
                <c:pt idx="7">
                  <c:v>EL</c:v>
                </c:pt>
                <c:pt idx="8">
                  <c:v>RO</c:v>
                </c:pt>
                <c:pt idx="9">
                  <c:v>HR</c:v>
                </c:pt>
                <c:pt idx="10">
                  <c:v>SK</c:v>
                </c:pt>
                <c:pt idx="11">
                  <c:v>FR</c:v>
                </c:pt>
                <c:pt idx="12">
                  <c:v>EE</c:v>
                </c:pt>
                <c:pt idx="13">
                  <c:v>NO</c:v>
                </c:pt>
                <c:pt idx="14">
                  <c:v>EU28</c:v>
                </c:pt>
                <c:pt idx="15">
                  <c:v>HU</c:v>
                </c:pt>
                <c:pt idx="16">
                  <c:v>EA</c:v>
                </c:pt>
                <c:pt idx="17">
                  <c:v>FI</c:v>
                </c:pt>
                <c:pt idx="18">
                  <c:v>IT</c:v>
                </c:pt>
                <c:pt idx="19">
                  <c:v>DK</c:v>
                </c:pt>
                <c:pt idx="20">
                  <c:v>DE</c:v>
                </c:pt>
                <c:pt idx="21">
                  <c:v>BG</c:v>
                </c:pt>
                <c:pt idx="22">
                  <c:v>MT</c:v>
                </c:pt>
                <c:pt idx="23">
                  <c:v>AT</c:v>
                </c:pt>
                <c:pt idx="24">
                  <c:v>SI</c:v>
                </c:pt>
                <c:pt idx="25">
                  <c:v>CZ</c:v>
                </c:pt>
                <c:pt idx="26">
                  <c:v>UK</c:v>
                </c:pt>
                <c:pt idx="27">
                  <c:v>LT</c:v>
                </c:pt>
                <c:pt idx="28">
                  <c:v>IE</c:v>
                </c:pt>
                <c:pt idx="29">
                  <c:v>NL</c:v>
                </c:pt>
                <c:pt idx="30">
                  <c:v>BE</c:v>
                </c:pt>
                <c:pt idx="31">
                  <c:v>LU</c:v>
                </c:pt>
              </c:strCache>
            </c:strRef>
          </c:cat>
          <c:val>
            <c:numRef>
              <c:f>'RUSSIA REPLACEMENT'!$B$4:$B$35</c:f>
              <c:numCache>
                <c:formatCode>0.0</c:formatCode>
                <c:ptCount val="32"/>
                <c:pt idx="0">
                  <c:v>-20.935028598287225</c:v>
                </c:pt>
                <c:pt idx="1">
                  <c:v>-20.024322972539771</c:v>
                </c:pt>
                <c:pt idx="2">
                  <c:v>-19.941815259002482</c:v>
                </c:pt>
                <c:pt idx="3">
                  <c:v>-18.542660895328648</c:v>
                </c:pt>
                <c:pt idx="4">
                  <c:v>-16</c:v>
                </c:pt>
                <c:pt idx="5">
                  <c:v>-15.81615367387338</c:v>
                </c:pt>
                <c:pt idx="6">
                  <c:v>-14.482615764502452</c:v>
                </c:pt>
                <c:pt idx="7">
                  <c:v>-13.961205339082156</c:v>
                </c:pt>
                <c:pt idx="8">
                  <c:v>-13.595886727079847</c:v>
                </c:pt>
                <c:pt idx="9">
                  <c:v>-13.181554906871593</c:v>
                </c:pt>
                <c:pt idx="10">
                  <c:v>-12.396633596837546</c:v>
                </c:pt>
                <c:pt idx="11">
                  <c:v>-12.368072628699842</c:v>
                </c:pt>
                <c:pt idx="12">
                  <c:v>-11.578116461573099</c:v>
                </c:pt>
                <c:pt idx="13">
                  <c:v>-10.320918706035648</c:v>
                </c:pt>
                <c:pt idx="14">
                  <c:v>-9.1302226782914744</c:v>
                </c:pt>
                <c:pt idx="15">
                  <c:v>-8.899999999999995</c:v>
                </c:pt>
                <c:pt idx="16">
                  <c:v>-8.7177088511285348</c:v>
                </c:pt>
                <c:pt idx="17">
                  <c:v>-8.2723825970047429</c:v>
                </c:pt>
                <c:pt idx="18">
                  <c:v>-8.0951337985951781</c:v>
                </c:pt>
                <c:pt idx="19">
                  <c:v>-7.4339431392554616</c:v>
                </c:pt>
                <c:pt idx="20">
                  <c:v>-7.3601954495237791</c:v>
                </c:pt>
                <c:pt idx="21">
                  <c:v>-6.7204534779975695</c:v>
                </c:pt>
                <c:pt idx="22">
                  <c:v>-4.2267436046922029</c:v>
                </c:pt>
                <c:pt idx="23">
                  <c:v>-4.1479977480581169</c:v>
                </c:pt>
                <c:pt idx="24">
                  <c:v>-3.6299780629589904</c:v>
                </c:pt>
                <c:pt idx="25">
                  <c:v>-3.3178491049912395</c:v>
                </c:pt>
                <c:pt idx="26">
                  <c:v>-2.5012648953213343</c:v>
                </c:pt>
                <c:pt idx="27">
                  <c:v>-2.0630928634500947</c:v>
                </c:pt>
                <c:pt idx="28">
                  <c:v>-1.8158316295102068</c:v>
                </c:pt>
                <c:pt idx="29">
                  <c:v>-1.7274542160384811</c:v>
                </c:pt>
                <c:pt idx="30">
                  <c:v>-0.70000000000000284</c:v>
                </c:pt>
                <c:pt idx="31">
                  <c:v>2.0901524189142151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DFB-4734-8BE9-5C8095F79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084864"/>
        <c:axId val="33809536"/>
      </c:barChart>
      <c:catAx>
        <c:axId val="340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ln w="0"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09536"/>
        <c:crossesAt val="0"/>
        <c:auto val="1"/>
        <c:lblAlgn val="ctr"/>
        <c:lblOffset val="0"/>
        <c:noMultiLvlLbl val="0"/>
      </c:catAx>
      <c:valAx>
        <c:axId val="33809536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8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550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9870" y="0"/>
            <a:ext cx="2922270" cy="49550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A513AB-3224-4B7D-8368-5CBA7158D1F0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0333"/>
            <a:ext cx="2922270" cy="49550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9870" y="9380333"/>
            <a:ext cx="2922270" cy="49550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DD34A5-05D8-4BBF-B497-E386FD92E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29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270" cy="4937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870" y="0"/>
            <a:ext cx="2922270" cy="4937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41DCA-8854-448C-9373-477C8DA8AD38}" type="datetimeFigureOut">
              <a:rPr lang="de-DE" smtClean="0"/>
              <a:pPr/>
              <a:t>31.03.2017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370" y="4691023"/>
            <a:ext cx="5394960" cy="444412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22270" cy="4937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870" y="9380333"/>
            <a:ext cx="2922270" cy="4937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42B22FE-F869-4CFE-92A0-938D0E41CCB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0898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B22FE-F869-4CFE-92A0-938D0E41CCB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768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219074" y="3980752"/>
            <a:ext cx="4384288" cy="1011238"/>
          </a:xfrm>
        </p:spPr>
        <p:txBody>
          <a:bodyPr bIns="0"/>
          <a:lstStyle>
            <a:lvl1pPr>
              <a:defRPr sz="35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Master Title: </a:t>
            </a:r>
            <a:br>
              <a:rPr lang="en-US" noProof="0" dirty="0"/>
            </a:br>
            <a:r>
              <a:rPr lang="en-US" noProof="0" dirty="0"/>
              <a:t>Version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88042" y="5153078"/>
            <a:ext cx="4034590" cy="11274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</a:t>
            </a:r>
          </a:p>
          <a:p>
            <a:pPr lvl="0"/>
            <a:r>
              <a:rPr lang="en-US" noProof="0" dirty="0"/>
              <a:t>00 Month 2012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9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133426" y="1130968"/>
            <a:ext cx="5938818" cy="5938818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5177" y="3958989"/>
            <a:ext cx="7538185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Master Title: Version 2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065327" y="5131316"/>
            <a:ext cx="7539711" cy="647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Name of the contributor</a:t>
            </a:r>
          </a:p>
          <a:p>
            <a:pPr lvl="0"/>
            <a:r>
              <a:rPr lang="en-US" noProof="0" dirty="0"/>
              <a:t>Name of the event, venue, 00 Month 2012</a:t>
            </a:r>
          </a:p>
        </p:txBody>
      </p:sp>
    </p:spTree>
    <p:extLst>
      <p:ext uri="{BB962C8B-B14F-4D97-AF65-F5344CB8AC3E}">
        <p14:creationId xmlns:p14="http://schemas.microsoft.com/office/powerpoint/2010/main" val="37522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Need for Retirement Savings in an Aging World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3pPr marL="361950" indent="-36195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86614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Need for Retirement Savings in an Aging World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0" y="3716338"/>
            <a:ext cx="8496300" cy="2305050"/>
          </a:xfrm>
        </p:spPr>
        <p:txBody>
          <a:bodyPr anchor="ctr" anchorCtr="1"/>
          <a:lstStyle>
            <a:lvl1pPr algn="ctr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50" y="1268413"/>
            <a:ext cx="8496300" cy="2305050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089624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Need for Retirement Savings in an Aging World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2" hasCustomPrompt="1"/>
          </p:nvPr>
        </p:nvSpPr>
        <p:spPr>
          <a:xfrm>
            <a:off x="323851" y="1268413"/>
            <a:ext cx="4176712" cy="4752975"/>
          </a:xfrm>
        </p:spPr>
        <p:txBody>
          <a:bodyPr/>
          <a:lstStyle>
            <a:lvl1pPr algn="l">
              <a:buFontTx/>
              <a:buNone/>
              <a:defRPr sz="2500">
                <a:solidFill>
                  <a:schemeClr val="accent1"/>
                </a:solidFill>
              </a:defRPr>
            </a:lvl1pPr>
            <a:lvl2pPr algn="ctr">
              <a:buFontTx/>
              <a:buNone/>
              <a:defRPr sz="2500">
                <a:solidFill>
                  <a:schemeClr val="accent1"/>
                </a:solidFill>
              </a:defRPr>
            </a:lvl2pPr>
            <a:lvl3pPr marL="0" indent="0" algn="ctr">
              <a:buFontTx/>
              <a:buNone/>
              <a:defRPr sz="2500">
                <a:solidFill>
                  <a:schemeClr val="accent1"/>
                </a:solidFill>
              </a:defRPr>
            </a:lvl3pPr>
            <a:lvl4pPr marL="0" indent="0" algn="ctr">
              <a:buFontTx/>
              <a:buNone/>
              <a:defRPr sz="2500">
                <a:solidFill>
                  <a:schemeClr val="accent1"/>
                </a:solidFill>
              </a:defRPr>
            </a:lvl4pPr>
            <a:lvl5pPr marL="0" indent="0" algn="ctr">
              <a:buFontTx/>
              <a:buNone/>
              <a:defRPr sz="25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43438" y="1268413"/>
            <a:ext cx="4176712" cy="4752975"/>
          </a:xfrm>
        </p:spPr>
        <p:txBody>
          <a:bodyPr/>
          <a:lstStyle/>
          <a:p>
            <a:r>
              <a:rPr lang="en-US" noProof="0" dirty="0"/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254192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Titlemaster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Need for Retirement Savings in an Aging World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7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:\_GregW\1322550 WBGIS - ITS Sub Branding\WBGIS_ITS-PPT_footer-06.jpg"/>
          <p:cNvPicPr>
            <a:picLocks noChangeAspect="1" noChangeArrowheads="1"/>
          </p:cNvPicPr>
          <p:nvPr userDrawn="1"/>
        </p:nvPicPr>
        <p:blipFill>
          <a:blip r:embed="rId2"/>
          <a:srcRect b="82105"/>
          <a:stretch>
            <a:fillRect/>
          </a:stretch>
        </p:blipFill>
        <p:spPr bwMode="auto">
          <a:xfrm>
            <a:off x="0" y="1379624"/>
            <a:ext cx="9144000" cy="13635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1283371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88504"/>
            <a:ext cx="9144000" cy="4780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0546" y="2986248"/>
            <a:ext cx="3349461" cy="1011238"/>
          </a:xfrm>
        </p:spPr>
        <p:txBody>
          <a:bodyPr bIns="0"/>
          <a:lstStyle>
            <a:lvl1pPr>
              <a:defRPr sz="3500">
                <a:solidFill>
                  <a:srgbClr val="00234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780547" y="4026716"/>
            <a:ext cx="339115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rgbClr val="00ADE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766560"/>
            <a:ext cx="9144000" cy="91440"/>
          </a:xfrm>
          <a:prstGeom prst="rect">
            <a:avLst/>
          </a:prstGeom>
          <a:solidFill>
            <a:schemeClr val="accent2"/>
          </a:solidFill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3858768"/>
            <a:ext cx="4379976" cy="2999232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6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0" y="1278000"/>
            <a:ext cx="9144000" cy="5580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3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3059832" y="1057374"/>
            <a:ext cx="6012412" cy="601241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52800" y="1272561"/>
            <a:ext cx="7017314" cy="1011238"/>
          </a:xfrm>
        </p:spPr>
        <p:txBody>
          <a:bodyPr bIns="0"/>
          <a:lstStyle>
            <a:lvl1pPr>
              <a:defRPr sz="35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52968" y="4026716"/>
            <a:ext cx="7018734" cy="20894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World Bank Group</a:t>
            </a:r>
          </a:p>
          <a:p>
            <a:pPr lvl="0"/>
            <a:r>
              <a:rPr lang="en-US" noProof="0" dirty="0"/>
              <a:t>Address Line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Address Line 1</a:t>
            </a:r>
          </a:p>
          <a:p>
            <a:pPr lvl="0"/>
            <a:r>
              <a:rPr lang="en-US" noProof="0" dirty="0"/>
              <a:t>City ABC</a:t>
            </a:r>
          </a:p>
          <a:p>
            <a:pPr lvl="0"/>
            <a:r>
              <a:rPr lang="en-US" noProof="0" dirty="0"/>
              <a:t>State DEFG</a:t>
            </a:r>
          </a:p>
        </p:txBody>
      </p:sp>
    </p:spTree>
    <p:extLst>
      <p:ext uri="{BB962C8B-B14F-4D97-AF65-F5344CB8AC3E}">
        <p14:creationId xmlns:p14="http://schemas.microsoft.com/office/powerpoint/2010/main" val="239607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18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This is a headline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0063" y="6360101"/>
            <a:ext cx="4558326" cy="215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The Need for Retirement Savings in an Aging World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2118" y="6360102"/>
            <a:ext cx="28803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496300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Textmaster</a:t>
            </a:r>
            <a:endParaRPr lang="en-US" noProof="0" dirty="0"/>
          </a:p>
          <a:p>
            <a:pPr lvl="1"/>
            <a:r>
              <a:rPr lang="en-US" noProof="0" dirty="0"/>
              <a:t>Second Layer</a:t>
            </a:r>
          </a:p>
          <a:p>
            <a:pPr lvl="2"/>
            <a:r>
              <a:rPr lang="en-US" noProof="0" dirty="0"/>
              <a:t>Third Layer</a:t>
            </a:r>
          </a:p>
          <a:p>
            <a:pPr lvl="3"/>
            <a:r>
              <a:rPr lang="en-US" noProof="0" dirty="0"/>
              <a:t>Fourth Layer</a:t>
            </a:r>
          </a:p>
          <a:p>
            <a:pPr lvl="4"/>
            <a:r>
              <a:rPr lang="en-US" noProof="0" dirty="0"/>
              <a:t>Fifth Layer</a:t>
            </a:r>
          </a:p>
          <a:p>
            <a:pPr lvl="5"/>
            <a:r>
              <a:rPr lang="en-US" noProof="0" dirty="0"/>
              <a:t>6</a:t>
            </a:r>
          </a:p>
        </p:txBody>
      </p:sp>
      <p:pic>
        <p:nvPicPr>
          <p:cNvPr id="7" name="Picture 6"/>
          <p:cNvPicPr/>
          <p:nvPr userDrawn="1"/>
        </p:nvPicPr>
        <p:blipFill rotWithShape="1">
          <a:blip r:embed="rId10" cstate="print">
            <a:clrChange>
              <a:clrFrom>
                <a:srgbClr val="F8F8F9"/>
              </a:clrFrom>
              <a:clrTo>
                <a:srgbClr val="F8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842" y="6272245"/>
            <a:ext cx="2092329" cy="460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281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56" r:id="rId3"/>
    <p:sldLayoutId id="2147483660" r:id="rId4"/>
    <p:sldLayoutId id="2147483661" r:id="rId5"/>
    <p:sldLayoutId id="2147483659" r:id="rId6"/>
    <p:sldLayoutId id="2147483680" r:id="rId7"/>
    <p:sldLayoutId id="2147483663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3000" kern="1200" baseline="0">
          <a:solidFill>
            <a:schemeClr val="accent2"/>
          </a:solidFill>
          <a:latin typeface="+mn-lt"/>
          <a:ea typeface="+mn-ea"/>
          <a:cs typeface="+mn-cs"/>
        </a:defRPr>
      </a:lvl2pPr>
      <a:lvl3pPr marL="361950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 baseline="0">
          <a:solidFill>
            <a:schemeClr val="accent2"/>
          </a:solidFill>
          <a:latin typeface="+mn-lt"/>
          <a:ea typeface="+mn-ea"/>
          <a:cs typeface="+mn-cs"/>
        </a:defRPr>
      </a:lvl3pPr>
      <a:lvl4pPr marL="715963" indent="-354013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4pPr>
      <a:lvl5pPr marL="1077913" indent="-361950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431925" indent="-354013" algn="l" defTabSz="4572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ctrTitle"/>
          </p:nvPr>
        </p:nvSpPr>
        <p:spPr>
          <a:xfrm>
            <a:off x="3742441" y="0"/>
            <a:ext cx="4823213" cy="4002175"/>
          </a:xfrm>
        </p:spPr>
        <p:txBody>
          <a:bodyPr/>
          <a:lstStyle/>
          <a:p>
            <a:r>
              <a:rPr lang="ru-RU" sz="2800" dirty="0"/>
              <a:t>Проблемы с автоматическим добровольным включением в пенсионную систему с возможностью выхода</a:t>
            </a:r>
            <a:endParaRPr lang="en-US" sz="2800" noProof="0" dirty="0"/>
          </a:p>
        </p:txBody>
      </p:sp>
      <p:sp>
        <p:nvSpPr>
          <p:cNvPr id="24" name="Subtitle 23"/>
          <p:cNvSpPr>
            <a:spLocks noGrp="1"/>
          </p:cNvSpPr>
          <p:nvPr>
            <p:ph type="subTitle" idx="1"/>
          </p:nvPr>
        </p:nvSpPr>
        <p:spPr>
          <a:xfrm>
            <a:off x="4889699" y="4879701"/>
            <a:ext cx="4034590" cy="1127405"/>
          </a:xfrm>
        </p:spPr>
        <p:txBody>
          <a:bodyPr/>
          <a:lstStyle/>
          <a:p>
            <a:r>
              <a:rPr lang="ru-RU" dirty="0"/>
              <a:t>Зоран Анушич</a:t>
            </a:r>
            <a:r>
              <a:rPr lang="en-US" dirty="0"/>
              <a:t>, </a:t>
            </a:r>
            <a:r>
              <a:rPr lang="ru-RU" dirty="0"/>
              <a:t>старший экономист</a:t>
            </a:r>
            <a:endParaRPr lang="en-US" dirty="0"/>
          </a:p>
          <a:p>
            <a:r>
              <a:rPr lang="ru-RU" dirty="0"/>
              <a:t>Москва, Российская Федерация </a:t>
            </a:r>
            <a:r>
              <a:rPr lang="en-US" dirty="0"/>
              <a:t>30</a:t>
            </a:r>
            <a:r>
              <a:rPr lang="ru-RU" dirty="0"/>
              <a:t> марта</a:t>
            </a:r>
            <a:r>
              <a:rPr lang="en-US" dirty="0"/>
              <a:t> 2017</a:t>
            </a:r>
            <a:r>
              <a:rPr lang="ru-RU" dirty="0"/>
              <a:t> г.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clrChange>
              <a:clrFrom>
                <a:srgbClr val="F8F8F9"/>
              </a:clrFrom>
              <a:clrTo>
                <a:srgbClr val="F8F8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1230" y="345292"/>
            <a:ext cx="4304538" cy="8373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499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76" y="189186"/>
            <a:ext cx="8496300" cy="1244546"/>
          </a:xfrm>
        </p:spPr>
        <p:txBody>
          <a:bodyPr/>
          <a:lstStyle/>
          <a:p>
            <a:pPr algn="ctr"/>
            <a:r>
              <a:rPr lang="ru-RU" sz="2000" noProof="0" dirty="0"/>
              <a:t>С </a:t>
            </a:r>
            <a:r>
              <a:rPr lang="en-US" sz="2000" noProof="0" dirty="0"/>
              <a:t>2013 </a:t>
            </a:r>
            <a:r>
              <a:rPr lang="ru-RU" sz="2000" noProof="0" dirty="0"/>
              <a:t>г</a:t>
            </a:r>
            <a:r>
              <a:rPr lang="ru-RU" sz="2000" dirty="0"/>
              <a:t>., несмотря на сохранение неизменной ставки отчислений в </a:t>
            </a:r>
            <a:r>
              <a:rPr lang="en-US" sz="2000" dirty="0"/>
              <a:t>22%</a:t>
            </a:r>
            <a:r>
              <a:rPr lang="ru-RU" sz="2000" dirty="0"/>
              <a:t>,</a:t>
            </a:r>
            <a:r>
              <a:rPr lang="en-US" sz="2000" dirty="0"/>
              <a:t> </a:t>
            </a:r>
            <a:r>
              <a:rPr lang="ru-RU" sz="2000" noProof="0" dirty="0"/>
              <a:t>средств </a:t>
            </a:r>
            <a:r>
              <a:rPr lang="ru-RU" sz="2000" dirty="0"/>
              <a:t>в системе обязательного пенсионного страхования в Российской </a:t>
            </a:r>
            <a:r>
              <a:rPr lang="ru-RU" sz="2000" noProof="0" dirty="0"/>
              <a:t>Федерации становится недостаточно </a:t>
            </a:r>
            <a:endParaRPr lang="en-US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2603" y="6329781"/>
            <a:ext cx="39296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Source: OECD Pensions at a Glance 2015;  World Bank database</a:t>
            </a:r>
            <a:endParaRPr lang="en-US" sz="1000" dirty="0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8" y="1463462"/>
            <a:ext cx="7931426" cy="48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9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652" y="457200"/>
            <a:ext cx="8496300" cy="941401"/>
          </a:xfrm>
        </p:spPr>
        <p:txBody>
          <a:bodyPr/>
          <a:lstStyle/>
          <a:p>
            <a:r>
              <a:rPr lang="ru-RU" sz="2000" dirty="0"/>
              <a:t>В</a:t>
            </a:r>
            <a:r>
              <a:rPr lang="ru-RU" sz="2000" noProof="0" dirty="0"/>
              <a:t> будущем, как ожидается, достаточность государственных пенсий в странах ЕС и в Российской Федерации будет уменьшаться</a:t>
            </a:r>
            <a:endParaRPr lang="en-US" sz="20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55812770"/>
              </p:ext>
            </p:extLst>
          </p:nvPr>
        </p:nvGraphicFramePr>
        <p:xfrm>
          <a:off x="323850" y="1268413"/>
          <a:ext cx="84963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2459198" y="6338258"/>
            <a:ext cx="5564210" cy="28506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r-HR" sz="1100" dirty="0"/>
              <a:t>Sources:</a:t>
            </a:r>
            <a:r>
              <a:rPr lang="hr-HR" sz="1100" baseline="0" dirty="0"/>
              <a:t> EU Aging Report 2015;  NIFI: Financial Journal II/2016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4524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0"/>
            <a:ext cx="8496300" cy="836613"/>
          </a:xfrm>
        </p:spPr>
        <p:txBody>
          <a:bodyPr/>
          <a:lstStyle/>
          <a:p>
            <a:r>
              <a:rPr lang="ru-RU" sz="2400" noProof="0" dirty="0"/>
              <a:t>Международный опыт автоматического включения в пенсионную систему </a:t>
            </a:r>
            <a:r>
              <a:rPr lang="en-US" sz="2400" noProof="0" dirty="0"/>
              <a:t>- 1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59877651"/>
              </p:ext>
            </p:extLst>
          </p:nvPr>
        </p:nvGraphicFramePr>
        <p:xfrm>
          <a:off x="152400" y="1061023"/>
          <a:ext cx="8592336" cy="531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86">
                  <a:extLst>
                    <a:ext uri="{9D8B030D-6E8A-4147-A177-3AD203B41FA5}">
                      <a16:colId xmlns="" xmlns:a16="http://schemas.microsoft.com/office/drawing/2014/main" val="2852640349"/>
                    </a:ext>
                  </a:extLst>
                </a:gridCol>
                <a:gridCol w="1416050">
                  <a:extLst>
                    <a:ext uri="{9D8B030D-6E8A-4147-A177-3AD203B41FA5}">
                      <a16:colId xmlns="" xmlns:a16="http://schemas.microsoft.com/office/drawing/2014/main" val="3587477078"/>
                    </a:ext>
                  </a:extLst>
                </a:gridCol>
                <a:gridCol w="1416050">
                  <a:extLst>
                    <a:ext uri="{9D8B030D-6E8A-4147-A177-3AD203B41FA5}">
                      <a16:colId xmlns="" xmlns:a16="http://schemas.microsoft.com/office/drawing/2014/main" val="913657275"/>
                    </a:ext>
                  </a:extLst>
                </a:gridCol>
                <a:gridCol w="1416050">
                  <a:extLst>
                    <a:ext uri="{9D8B030D-6E8A-4147-A177-3AD203B41FA5}">
                      <a16:colId xmlns="" xmlns:a16="http://schemas.microsoft.com/office/drawing/2014/main" val="1561436504"/>
                    </a:ext>
                  </a:extLst>
                </a:gridCol>
                <a:gridCol w="1416050">
                  <a:extLst>
                    <a:ext uri="{9D8B030D-6E8A-4147-A177-3AD203B41FA5}">
                      <a16:colId xmlns="" xmlns:a16="http://schemas.microsoft.com/office/drawing/2014/main" val="1486738713"/>
                    </a:ext>
                  </a:extLst>
                </a:gridCol>
                <a:gridCol w="1416050">
                  <a:extLst>
                    <a:ext uri="{9D8B030D-6E8A-4147-A177-3AD203B41FA5}">
                      <a16:colId xmlns="" xmlns:a16="http://schemas.microsoft.com/office/drawing/2014/main" val="2374604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Соединенное Королевство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Новая Зеландия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Италия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США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Канада</a:t>
                      </a:r>
                      <a:r>
                        <a:rPr lang="hr-HR" sz="1400" dirty="0"/>
                        <a:t>/</a:t>
                      </a:r>
                    </a:p>
                    <a:p>
                      <a:pPr algn="ctr"/>
                      <a:r>
                        <a:rPr lang="ru-RU" sz="1400" dirty="0"/>
                        <a:t>Квебек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50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С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2006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2007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2012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2014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92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Автоматическое включение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Обязательное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Обязательное</a:t>
                      </a:r>
                      <a:endParaRPr lang="en-US" sz="1100" dirty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Обязательное,</a:t>
                      </a:r>
                      <a:r>
                        <a:rPr lang="ru-RU" sz="1100" baseline="0" dirty="0"/>
                        <a:t> но действует по модели добровольного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Добровольное</a:t>
                      </a:r>
                      <a:r>
                        <a:rPr lang="ru-RU" sz="1100" baseline="0" dirty="0"/>
                        <a:t> (о</a:t>
                      </a:r>
                      <a:r>
                        <a:rPr lang="ru-RU" sz="1100" dirty="0"/>
                        <a:t>бязательное для </a:t>
                      </a:r>
                      <a:r>
                        <a:rPr lang="ru-RU" sz="1100" baseline="0" dirty="0"/>
                        <a:t>планов </a:t>
                      </a:r>
                      <a:r>
                        <a:rPr lang="hr-HR" sz="1100" dirty="0"/>
                        <a:t>100- </a:t>
                      </a:r>
                      <a:r>
                        <a:rPr lang="en-US" sz="1100" dirty="0"/>
                        <a:t>SIMPLE</a:t>
                      </a:r>
                      <a:r>
                        <a:rPr lang="ru-RU" sz="1100" dirty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Обязательное</a:t>
                      </a:r>
                      <a:endParaRPr lang="en-US" sz="1100" dirty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3661965"/>
                  </a:ext>
                </a:extLst>
              </a:tr>
              <a:tr h="858693">
                <a:tc>
                  <a:txBody>
                    <a:bodyPr/>
                    <a:lstStyle/>
                    <a:p>
                      <a:r>
                        <a:rPr lang="ru-RU" sz="1100" dirty="0"/>
                        <a:t>Минимальное число работников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2012: 250+</a:t>
                      </a:r>
                    </a:p>
                    <a:p>
                      <a:r>
                        <a:rPr lang="hr-HR" sz="1100" dirty="0"/>
                        <a:t>2014: 50+</a:t>
                      </a:r>
                    </a:p>
                    <a:p>
                      <a:r>
                        <a:rPr lang="hr-HR" sz="1100" dirty="0"/>
                        <a:t>2016: 30+</a:t>
                      </a:r>
                    </a:p>
                    <a:p>
                      <a:r>
                        <a:rPr lang="hr-HR" sz="1100" dirty="0"/>
                        <a:t>2017: 30-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Нет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Нет</a:t>
                      </a:r>
                      <a:endParaRPr lang="en-US" sz="1100" dirty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Нет,</a:t>
                      </a:r>
                      <a:r>
                        <a:rPr lang="ru-RU" sz="1100" baseline="0" dirty="0"/>
                        <a:t> но </a:t>
                      </a:r>
                      <a:r>
                        <a:rPr lang="hr-HR" sz="1100" dirty="0"/>
                        <a:t>100- </a:t>
                      </a:r>
                      <a:r>
                        <a:rPr lang="ru-RU" sz="1100" dirty="0"/>
                        <a:t>могут добровольно выбрать план </a:t>
                      </a:r>
                      <a:r>
                        <a:rPr lang="en-US" sz="1100" dirty="0"/>
                        <a:t>SIMPLE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5+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6765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Период возможного </a:t>
                      </a:r>
                      <a:r>
                        <a:rPr lang="ru-RU" sz="1100" baseline="0" dirty="0"/>
                        <a:t>выхода </a:t>
                      </a:r>
                      <a:r>
                        <a:rPr lang="hr-HR" sz="1100" baseline="0" dirty="0"/>
                        <a:t>(</a:t>
                      </a:r>
                      <a:r>
                        <a:rPr lang="ru-RU" sz="1100" baseline="0" dirty="0"/>
                        <a:t>дни</a:t>
                      </a:r>
                      <a:r>
                        <a:rPr lang="hr-HR" sz="1100" baseline="0" dirty="0"/>
                        <a:t>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30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14-56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180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90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60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4207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Ставка взноса работодателя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1%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3%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6.91%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Нет, но</a:t>
                      </a:r>
                      <a:r>
                        <a:rPr lang="ru-RU" sz="1100" baseline="0" dirty="0"/>
                        <a:t> </a:t>
                      </a:r>
                      <a:r>
                        <a:rPr lang="hr-HR" sz="1100" dirty="0"/>
                        <a:t>4% </a:t>
                      </a:r>
                      <a:r>
                        <a:rPr lang="ru-RU" sz="1100" dirty="0"/>
                        <a:t>если работник откладывает </a:t>
                      </a:r>
                      <a:r>
                        <a:rPr lang="hr-HR" sz="1100" dirty="0"/>
                        <a:t>5%+ </a:t>
                      </a:r>
                      <a:r>
                        <a:rPr lang="ru-RU" sz="1100" dirty="0"/>
                        <a:t>в качестве буфера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0%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2661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Автоматическое повышение для работодателя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2017-18: 2%</a:t>
                      </a:r>
                    </a:p>
                    <a:p>
                      <a:r>
                        <a:rPr lang="hr-HR" sz="1100" dirty="0"/>
                        <a:t>2019+:</a:t>
                      </a:r>
                      <a:r>
                        <a:rPr lang="hr-HR" sz="1100" baseline="0" dirty="0"/>
                        <a:t> 3%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Нет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Нет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6276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Ставка взноса работника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1%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3%; 4% or 8%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Нет, но </a:t>
                      </a:r>
                      <a:r>
                        <a:rPr lang="hr-HR" sz="1100" dirty="0"/>
                        <a:t>3%+</a:t>
                      </a:r>
                      <a:r>
                        <a:rPr lang="hr-HR" sz="1100" baseline="0" dirty="0"/>
                        <a:t> is </a:t>
                      </a:r>
                      <a:r>
                        <a:rPr lang="ru-RU" sz="1100" baseline="0" dirty="0"/>
                        <a:t>в качестве буфера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2%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795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/>
                        <a:t>Автоматическое повышение для работника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2017-18: 3%</a:t>
                      </a:r>
                    </a:p>
                    <a:p>
                      <a:r>
                        <a:rPr lang="hr-HR" sz="1100" dirty="0"/>
                        <a:t>2019+:</a:t>
                      </a:r>
                      <a:r>
                        <a:rPr lang="hr-HR" sz="1100" baseline="0" dirty="0"/>
                        <a:t> 5%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2014-15: 3%</a:t>
                      </a:r>
                    </a:p>
                    <a:p>
                      <a:r>
                        <a:rPr lang="hr-HR" sz="1100" dirty="0"/>
                        <a:t>2016-17: 3%</a:t>
                      </a:r>
                    </a:p>
                    <a:p>
                      <a:r>
                        <a:rPr lang="hr-HR" sz="1100" dirty="0"/>
                        <a:t>2018+:</a:t>
                      </a:r>
                      <a:r>
                        <a:rPr lang="hr-HR" sz="1100" baseline="0" dirty="0"/>
                        <a:t> 4%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5596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68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117" y="-313690"/>
            <a:ext cx="8496300" cy="1008063"/>
          </a:xfrm>
        </p:spPr>
        <p:txBody>
          <a:bodyPr/>
          <a:lstStyle/>
          <a:p>
            <a:r>
              <a:rPr lang="ru-RU" sz="2000" dirty="0"/>
              <a:t>Международный опыт автоматического включения в пенсионную систему </a:t>
            </a:r>
            <a:r>
              <a:rPr lang="en-US" sz="2000" noProof="0" dirty="0"/>
              <a:t>- 2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21593309"/>
              </p:ext>
            </p:extLst>
          </p:nvPr>
        </p:nvGraphicFramePr>
        <p:xfrm>
          <a:off x="152400" y="694373"/>
          <a:ext cx="8839200" cy="656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250">
                  <a:extLst>
                    <a:ext uri="{9D8B030D-6E8A-4147-A177-3AD203B41FA5}">
                      <a16:colId xmlns="" xmlns:a16="http://schemas.microsoft.com/office/drawing/2014/main" val="2852640349"/>
                    </a:ext>
                  </a:extLst>
                </a:gridCol>
                <a:gridCol w="1416050">
                  <a:extLst>
                    <a:ext uri="{9D8B030D-6E8A-4147-A177-3AD203B41FA5}">
                      <a16:colId xmlns="" xmlns:a16="http://schemas.microsoft.com/office/drawing/2014/main" val="3587477078"/>
                    </a:ext>
                  </a:extLst>
                </a:gridCol>
                <a:gridCol w="1416050">
                  <a:extLst>
                    <a:ext uri="{9D8B030D-6E8A-4147-A177-3AD203B41FA5}">
                      <a16:colId xmlns="" xmlns:a16="http://schemas.microsoft.com/office/drawing/2014/main" val="913657275"/>
                    </a:ext>
                  </a:extLst>
                </a:gridCol>
                <a:gridCol w="1416050">
                  <a:extLst>
                    <a:ext uri="{9D8B030D-6E8A-4147-A177-3AD203B41FA5}">
                      <a16:colId xmlns="" xmlns:a16="http://schemas.microsoft.com/office/drawing/2014/main" val="1561436504"/>
                    </a:ext>
                  </a:extLst>
                </a:gridCol>
                <a:gridCol w="1416050">
                  <a:extLst>
                    <a:ext uri="{9D8B030D-6E8A-4147-A177-3AD203B41FA5}">
                      <a16:colId xmlns="" xmlns:a16="http://schemas.microsoft.com/office/drawing/2014/main" val="1486738713"/>
                    </a:ext>
                  </a:extLst>
                </a:gridCol>
                <a:gridCol w="1682750">
                  <a:extLst>
                    <a:ext uri="{9D8B030D-6E8A-4147-A177-3AD203B41FA5}">
                      <a16:colId xmlns="" xmlns:a16="http://schemas.microsoft.com/office/drawing/2014/main" val="2374604776"/>
                    </a:ext>
                  </a:extLst>
                </a:gridCol>
              </a:tblGrid>
              <a:tr h="649740"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Соединенное Королевство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Новая Зеландия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Италия</a:t>
                      </a:r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США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Канада/Квебек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250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/>
                        <a:t>Вариант по умолчанию</a:t>
                      </a:r>
                      <a:r>
                        <a:rPr lang="hr-HR" sz="1000" dirty="0"/>
                        <a:t>: </a:t>
                      </a:r>
                      <a:r>
                        <a:rPr lang="ru-RU" sz="1000" dirty="0"/>
                        <a:t>управляющий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NEST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Правительство выбирает каждые </a:t>
                      </a:r>
                      <a:r>
                        <a:rPr lang="hr-HR" sz="1000" dirty="0"/>
                        <a:t>7 </a:t>
                      </a:r>
                      <a:r>
                        <a:rPr lang="ru-RU" sz="1000" dirty="0"/>
                        <a:t>лет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Нет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Нет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Да,</a:t>
                      </a:r>
                      <a:r>
                        <a:rPr lang="ru-RU" sz="1000" baseline="0" dirty="0"/>
                        <a:t> но не регулируется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6721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/>
                        <a:t>Вариант по умолчанию</a:t>
                      </a:r>
                      <a:r>
                        <a:rPr lang="hr-HR" sz="1000" dirty="0"/>
                        <a:t>: </a:t>
                      </a:r>
                      <a:r>
                        <a:rPr lang="ru-RU" sz="1000" dirty="0"/>
                        <a:t>инвестиции</a:t>
                      </a:r>
                      <a:endParaRPr lang="hr-H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жизненный цикл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Консервативный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Консервативный </a:t>
                      </a:r>
                      <a:r>
                        <a:rPr lang="hr-HR" sz="1000" dirty="0"/>
                        <a:t>(</a:t>
                      </a:r>
                      <a:r>
                        <a:rPr lang="ru-RU" sz="1000" dirty="0"/>
                        <a:t>средства размещаются как обязательства работодателя)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aseline="0" dirty="0"/>
                        <a:t>не регулируется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жизненный цикл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199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/>
                        <a:t>Коллективные</a:t>
                      </a:r>
                      <a:r>
                        <a:rPr lang="ru-RU" sz="1000" baseline="0" dirty="0"/>
                        <a:t> схемы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Да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Да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0917402"/>
                  </a:ext>
                </a:extLst>
              </a:tr>
              <a:tr h="623223">
                <a:tc>
                  <a:txBody>
                    <a:bodyPr/>
                    <a:lstStyle/>
                    <a:p>
                      <a:r>
                        <a:rPr lang="ru-RU" sz="1000" dirty="0"/>
                        <a:t>Возможность</a:t>
                      </a:r>
                      <a:r>
                        <a:rPr lang="ru-RU" sz="1000" baseline="0" dirty="0"/>
                        <a:t> выбрать </a:t>
                      </a:r>
                      <a:r>
                        <a:rPr lang="ru-RU" sz="1000" dirty="0"/>
                        <a:t>индивидуальный план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Нет, но рассматривается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Да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3282944"/>
                  </a:ext>
                </a:extLst>
              </a:tr>
              <a:tr h="450080">
                <a:tc>
                  <a:txBody>
                    <a:bodyPr/>
                    <a:lstStyle/>
                    <a:p>
                      <a:r>
                        <a:rPr lang="ru-RU" sz="1000" dirty="0"/>
                        <a:t>Снятие средств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55+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65+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Выход на пенсию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60+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Выход на пенсию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3291429"/>
                  </a:ext>
                </a:extLst>
              </a:tr>
              <a:tr h="1197610">
                <a:tc>
                  <a:txBody>
                    <a:bodyPr/>
                    <a:lstStyle/>
                    <a:p>
                      <a:r>
                        <a:rPr lang="ru-RU" sz="1000" dirty="0"/>
                        <a:t>Возможность</a:t>
                      </a:r>
                      <a:r>
                        <a:rPr lang="ru-RU" sz="1000" baseline="0" dirty="0"/>
                        <a:t> досрочного снятия средств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 связи с состоянием здоровья и нетрудоспособностью.</a:t>
                      </a:r>
                      <a:r>
                        <a:rPr lang="ru-RU" sz="1000" baseline="0" dirty="0"/>
                        <a:t>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Первое жилье, по</a:t>
                      </a:r>
                      <a:r>
                        <a:rPr lang="ru-RU" sz="1000" baseline="0" dirty="0"/>
                        <a:t> состоянию здоровья </a:t>
                      </a:r>
                      <a:r>
                        <a:rPr lang="ru-RU" sz="1000" dirty="0"/>
                        <a:t>или финансовым причинам </a:t>
                      </a:r>
                      <a:r>
                        <a:rPr lang="hr-HR" sz="1000" dirty="0"/>
                        <a:t>(</a:t>
                      </a:r>
                      <a:r>
                        <a:rPr lang="ru-RU" sz="1000" dirty="0"/>
                        <a:t>после </a:t>
                      </a:r>
                      <a:r>
                        <a:rPr lang="hr-HR" sz="1000" dirty="0"/>
                        <a:t>3</a:t>
                      </a:r>
                      <a:r>
                        <a:rPr lang="ru-RU" sz="1000" baseline="0" dirty="0"/>
                        <a:t> лет</a:t>
                      </a:r>
                      <a:r>
                        <a:rPr lang="hr-HR" sz="1000" dirty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/>
                        <a:t>Нет</a:t>
                      </a:r>
                      <a:endParaRPr lang="en-US" sz="1000" dirty="0"/>
                    </a:p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Ссуды в случае серьезных финансовых</a:t>
                      </a:r>
                      <a:r>
                        <a:rPr lang="ru-RU" sz="1000" baseline="0" dirty="0"/>
                        <a:t> проблем или состояния здоровья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Взносы работодателя в случае серьезных финансовых проблем или</a:t>
                      </a:r>
                      <a:r>
                        <a:rPr lang="ru-RU" sz="1000" baseline="0" dirty="0"/>
                        <a:t> нетрудоспособности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145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000" dirty="0"/>
                        <a:t>Штраф за досрочное </a:t>
                      </a:r>
                      <a:r>
                        <a:rPr lang="ru-RU" sz="1000" baseline="0" dirty="0"/>
                        <a:t>изъятие средств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Нет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Подоходный налог,</a:t>
                      </a:r>
                      <a:r>
                        <a:rPr lang="ru-RU" sz="1000" baseline="0" dirty="0"/>
                        <a:t> если </a:t>
                      </a:r>
                      <a:r>
                        <a:rPr lang="hr-HR" sz="1000" dirty="0"/>
                        <a:t>10%+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Нет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5606889"/>
                  </a:ext>
                </a:extLst>
              </a:tr>
              <a:tr h="711517">
                <a:tc>
                  <a:txBody>
                    <a:bodyPr/>
                    <a:lstStyle/>
                    <a:p>
                      <a:r>
                        <a:rPr lang="ru-RU" sz="1000" dirty="0"/>
                        <a:t>Показатель выхода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000" dirty="0"/>
                        <a:t>10% </a:t>
                      </a:r>
                      <a:r>
                        <a:rPr lang="ru-RU" sz="1000" dirty="0"/>
                        <a:t>крупных компаний</a:t>
                      </a:r>
                      <a:r>
                        <a:rPr lang="hr-HR" sz="1000" dirty="0"/>
                        <a:t>, </a:t>
                      </a:r>
                      <a:r>
                        <a:rPr lang="ru-RU" sz="1000" dirty="0"/>
                        <a:t>но </a:t>
                      </a:r>
                      <a:r>
                        <a:rPr lang="hr-HR" sz="1000" dirty="0"/>
                        <a:t>30-40% </a:t>
                      </a:r>
                      <a:r>
                        <a:rPr lang="ru-RU" sz="1000" dirty="0"/>
                        <a:t>малых предприятий и </a:t>
                      </a:r>
                      <a:r>
                        <a:rPr lang="ru-RU" sz="1000" dirty="0" err="1"/>
                        <a:t>самозанятых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Показатель выхода</a:t>
                      </a:r>
                      <a:r>
                        <a:rPr lang="ru-RU" sz="1000" baseline="0" dirty="0"/>
                        <a:t> в системе </a:t>
                      </a:r>
                      <a:r>
                        <a:rPr lang="hr-HR" sz="1000" dirty="0"/>
                        <a:t>Kiwisaver 33%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Действует как добровольная</a:t>
                      </a:r>
                      <a:r>
                        <a:rPr lang="hr-HR" sz="1000" dirty="0"/>
                        <a:t>. </a:t>
                      </a:r>
                      <a:r>
                        <a:rPr lang="ru-RU" sz="1000" dirty="0"/>
                        <a:t>Добровольные пенсии охватывают около</a:t>
                      </a:r>
                      <a:r>
                        <a:rPr lang="ru-RU" sz="1000" baseline="0" dirty="0"/>
                        <a:t> </a:t>
                      </a:r>
                      <a:r>
                        <a:rPr lang="hr-HR" sz="1000" dirty="0"/>
                        <a:t>30% </a:t>
                      </a:r>
                      <a:r>
                        <a:rPr lang="ru-RU" sz="1000" dirty="0"/>
                        <a:t>работников</a:t>
                      </a:r>
                      <a:r>
                        <a:rPr lang="hr-HR" sz="1000" dirty="0"/>
                        <a:t>,</a:t>
                      </a:r>
                      <a:r>
                        <a:rPr lang="hr-HR" sz="1000" baseline="0" dirty="0"/>
                        <a:t> </a:t>
                      </a:r>
                      <a:r>
                        <a:rPr lang="ru-RU" sz="1000" baseline="0" dirty="0"/>
                        <a:t>из них </a:t>
                      </a:r>
                      <a:r>
                        <a:rPr lang="hr-HR" sz="1000" baseline="0" dirty="0"/>
                        <a:t>10% </a:t>
                      </a:r>
                      <a:r>
                        <a:rPr lang="ru-RU" sz="1000" baseline="0" dirty="0"/>
                        <a:t>- новые планы</a:t>
                      </a:r>
                      <a:r>
                        <a:rPr lang="hr-HR" sz="1000" baseline="0" dirty="0"/>
                        <a:t>.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Охват </a:t>
                      </a:r>
                      <a:r>
                        <a:rPr lang="hr-HR" sz="1000" dirty="0"/>
                        <a:t>65%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Не</a:t>
                      </a:r>
                      <a:r>
                        <a:rPr lang="ru-RU" sz="1000" baseline="0" dirty="0"/>
                        <a:t> применимо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3392252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r>
                        <a:rPr lang="hr-HR" sz="1000" dirty="0"/>
                        <a:t>Source: Rudolph (2016)</a:t>
                      </a:r>
                      <a:endParaRPr lang="en-US" sz="100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6779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560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09550"/>
            <a:ext cx="8496300" cy="883975"/>
          </a:xfrm>
        </p:spPr>
        <p:txBody>
          <a:bodyPr/>
          <a:lstStyle/>
          <a:p>
            <a:pPr algn="ctr"/>
            <a:r>
              <a:rPr lang="ru-RU" sz="2400" noProof="0" dirty="0"/>
              <a:t>Автоматическое включение в пенсионную систему в России: вопросы</a:t>
            </a:r>
            <a:endParaRPr lang="en-US" sz="24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23850" y="1494657"/>
            <a:ext cx="8496300" cy="4321682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ru-RU" sz="2400" noProof="0" dirty="0"/>
              <a:t>Каким может быть показатель выхода из системы… в отсутствии </a:t>
            </a:r>
            <a:r>
              <a:rPr lang="ru-RU" sz="2400" dirty="0" err="1"/>
              <a:t>софинанисрования</a:t>
            </a:r>
            <a:r>
              <a:rPr lang="ru-RU" sz="2400" dirty="0"/>
              <a:t> со стороны работодателя или государства</a:t>
            </a:r>
            <a:r>
              <a:rPr lang="en-US" sz="2400" noProof="0" dirty="0"/>
              <a:t>? </a:t>
            </a:r>
          </a:p>
          <a:p>
            <a:pPr marL="457200" indent="-457200">
              <a:buFontTx/>
              <a:buChar char="-"/>
            </a:pPr>
            <a:r>
              <a:rPr lang="ru-RU" sz="2400" dirty="0"/>
              <a:t>Какую ставку взносов выберут физические лица… учитывая, что она уплачивается с суммы чистой зарплаты</a:t>
            </a:r>
            <a:r>
              <a:rPr lang="en-US" sz="2400" noProof="0" dirty="0"/>
              <a:t>?</a:t>
            </a:r>
          </a:p>
          <a:p>
            <a:pPr marL="457200" indent="-457200">
              <a:buFontTx/>
              <a:buChar char="-"/>
            </a:pPr>
            <a:r>
              <a:rPr lang="ru-RU" sz="2400" noProof="0" dirty="0"/>
              <a:t>Будут ли участники испытывать доверие к системе</a:t>
            </a:r>
            <a:r>
              <a:rPr lang="en-US" sz="2400" noProof="0" dirty="0"/>
              <a:t>? </a:t>
            </a:r>
          </a:p>
          <a:p>
            <a:pPr marL="457200" indent="-457200">
              <a:buFontTx/>
              <a:buChar char="-"/>
            </a:pPr>
            <a:r>
              <a:rPr lang="ru-RU" sz="2400" noProof="0" dirty="0"/>
              <a:t>Станут ли «каникулы» обычной практикой или исключением</a:t>
            </a:r>
            <a:r>
              <a:rPr lang="en-US" sz="2400" noProof="0" dirty="0"/>
              <a:t>? </a:t>
            </a:r>
          </a:p>
          <a:p>
            <a:pPr marL="457200" indent="-457200">
              <a:buFontTx/>
              <a:buChar char="-"/>
            </a:pPr>
            <a:r>
              <a:rPr lang="ru-RU" sz="2400" noProof="0" dirty="0"/>
              <a:t>Будет ли работа администраторов эффективной, прозрачной и нейтральной</a:t>
            </a:r>
            <a:r>
              <a:rPr lang="en-US" sz="2400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2762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8496300" cy="836613"/>
          </a:xfrm>
        </p:spPr>
        <p:txBody>
          <a:bodyPr/>
          <a:lstStyle/>
          <a:p>
            <a:pPr algn="ctr"/>
            <a:r>
              <a:rPr lang="en-US" noProof="0" dirty="0"/>
              <a:t/>
            </a:r>
            <a:br>
              <a:rPr lang="en-US" noProof="0" dirty="0"/>
            </a:br>
            <a:r>
              <a:rPr lang="ru-RU" sz="2800" noProof="0" dirty="0"/>
              <a:t>Выводы и дальнейшие соображения для разработки государственной политики </a:t>
            </a:r>
            <a:endParaRPr lang="en-US" sz="2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62D93A-3BA0-8848-BFA3-D7046C1B55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323850" y="1127011"/>
            <a:ext cx="8496300" cy="475297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ru-RU" sz="2000" noProof="0" dirty="0">
                <a:solidFill>
                  <a:schemeClr val="tx1"/>
                </a:solidFill>
              </a:rPr>
              <a:t>Предложение об автоматическом включении участников в целом соответствует надлежащей международной практике </a:t>
            </a:r>
            <a:r>
              <a:rPr lang="en-US" sz="2000" noProof="0" dirty="0">
                <a:solidFill>
                  <a:schemeClr val="tx1"/>
                </a:solidFill>
              </a:rPr>
              <a:t>(</a:t>
            </a:r>
            <a:r>
              <a:rPr lang="ru-RU" sz="2000" noProof="0" dirty="0">
                <a:solidFill>
                  <a:schemeClr val="tx1"/>
                </a:solidFill>
              </a:rPr>
              <a:t>взносы, администрирование, инвестиции, этап выплат</a:t>
            </a:r>
            <a:r>
              <a:rPr lang="en-US" sz="2000" noProof="0" dirty="0">
                <a:solidFill>
                  <a:schemeClr val="tx1"/>
                </a:solidFill>
              </a:rPr>
              <a:t>), </a:t>
            </a:r>
            <a:r>
              <a:rPr lang="ru-RU" sz="2000" noProof="0" dirty="0">
                <a:solidFill>
                  <a:schemeClr val="tx1"/>
                </a:solidFill>
              </a:rPr>
              <a:t>НО</a:t>
            </a:r>
            <a:r>
              <a:rPr lang="hr-HR" sz="2000" noProof="0" dirty="0">
                <a:solidFill>
                  <a:schemeClr val="tx1"/>
                </a:solidFill>
              </a:rPr>
              <a:t>...</a:t>
            </a:r>
            <a:endParaRPr lang="en-US" sz="2000" noProof="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hr-HR" sz="2000" noProof="0" dirty="0"/>
              <a:t>... </a:t>
            </a:r>
            <a:r>
              <a:rPr lang="ru-RU" sz="2000" dirty="0"/>
              <a:t>м</a:t>
            </a:r>
            <a:r>
              <a:rPr lang="ru-RU" sz="2000" noProof="0" dirty="0" err="1"/>
              <a:t>ожет</a:t>
            </a:r>
            <a:r>
              <a:rPr lang="ru-RU" sz="2000" noProof="0" dirty="0"/>
              <a:t> оказаться недостаточным для компенсации недостающих средств и предотвращения бедности в старости</a:t>
            </a:r>
            <a:r>
              <a:rPr lang="en-US" sz="2000" noProof="0" dirty="0"/>
              <a:t>.</a:t>
            </a:r>
          </a:p>
          <a:p>
            <a:pPr marL="457200" indent="-457200">
              <a:buFontTx/>
              <a:buChar char="-"/>
            </a:pPr>
            <a:r>
              <a:rPr lang="ru-RU" sz="2000" noProof="0" dirty="0">
                <a:solidFill>
                  <a:schemeClr val="tx1"/>
                </a:solidFill>
              </a:rPr>
              <a:t>Реформа распределительной системы – повышение пенсионного возраста или ужесточение условий раннего выхода на пенсию </a:t>
            </a:r>
            <a:r>
              <a:rPr lang="en-US" sz="2000" noProof="0" dirty="0">
                <a:solidFill>
                  <a:schemeClr val="tx1"/>
                </a:solidFill>
              </a:rPr>
              <a:t>–</a:t>
            </a:r>
            <a:r>
              <a:rPr lang="ru-RU" sz="2000" noProof="0" dirty="0">
                <a:solidFill>
                  <a:schemeClr val="tx1"/>
                </a:solidFill>
              </a:rPr>
              <a:t>повышение достаточности средств</a:t>
            </a:r>
            <a:r>
              <a:rPr lang="en-US" sz="2000" noProof="0" dirty="0">
                <a:solidFill>
                  <a:schemeClr val="tx1"/>
                </a:solidFill>
              </a:rPr>
              <a:t>;</a:t>
            </a:r>
          </a:p>
          <a:p>
            <a:pPr marL="457200" indent="-457200">
              <a:buFontTx/>
              <a:buChar char="-"/>
            </a:pPr>
            <a:r>
              <a:rPr lang="ru-RU" sz="2000" noProof="0" dirty="0">
                <a:solidFill>
                  <a:schemeClr val="tx1"/>
                </a:solidFill>
              </a:rPr>
              <a:t>«</a:t>
            </a:r>
            <a:r>
              <a:rPr lang="ru-RU" sz="2000" noProof="0" dirty="0" err="1">
                <a:solidFill>
                  <a:schemeClr val="tx1"/>
                </a:solidFill>
              </a:rPr>
              <a:t>Разморозка</a:t>
            </a:r>
            <a:r>
              <a:rPr lang="ru-RU" sz="2000" noProof="0" dirty="0">
                <a:solidFill>
                  <a:schemeClr val="tx1"/>
                </a:solidFill>
              </a:rPr>
              <a:t>» обязательного накопительного компонента и частичная замена первого компонента может принести положительный эффект при условии</a:t>
            </a:r>
            <a:r>
              <a:rPr lang="en-US" sz="2000" noProof="0" dirty="0">
                <a:solidFill>
                  <a:schemeClr val="tx1"/>
                </a:solidFill>
              </a:rPr>
              <a:t>...</a:t>
            </a:r>
            <a:r>
              <a:rPr lang="ru-RU" sz="2000" dirty="0">
                <a:solidFill>
                  <a:schemeClr val="tx1"/>
                </a:solidFill>
              </a:rPr>
              <a:t>п</a:t>
            </a:r>
            <a:r>
              <a:rPr lang="ru-RU" sz="2000" noProof="0" dirty="0" err="1">
                <a:solidFill>
                  <a:schemeClr val="tx1"/>
                </a:solidFill>
              </a:rPr>
              <a:t>окрытия</a:t>
            </a:r>
            <a:r>
              <a:rPr lang="ru-RU" sz="2000" noProof="0" dirty="0">
                <a:solidFill>
                  <a:schemeClr val="tx1"/>
                </a:solidFill>
              </a:rPr>
              <a:t> бюджетных расходов</a:t>
            </a:r>
            <a:r>
              <a:rPr lang="en-US" sz="2000" noProof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59035"/>
      </p:ext>
    </p:extLst>
  </p:cSld>
  <p:clrMapOvr>
    <a:masterClrMapping/>
  </p:clrMapOvr>
</p:sld>
</file>

<file path=ppt/theme/theme1.xml><?xml version="1.0" encoding="utf-8"?>
<a:theme xmlns:a="http://schemas.openxmlformats.org/drawingml/2006/main" name="WBG Slide">
  <a:themeElements>
    <a:clrScheme name="Benutzerdefiniert 53">
      <a:dk1>
        <a:sysClr val="windowText" lastClr="000000"/>
      </a:dk1>
      <a:lt1>
        <a:sysClr val="window" lastClr="FFFFFF"/>
      </a:lt1>
      <a:dk2>
        <a:srgbClr val="002345"/>
      </a:dk2>
      <a:lt2>
        <a:srgbClr val="FFFFFF"/>
      </a:lt2>
      <a:accent1>
        <a:srgbClr val="002345"/>
      </a:accent1>
      <a:accent2>
        <a:srgbClr val="00ADE4"/>
      </a:accent2>
      <a:accent3>
        <a:srgbClr val="FF6600"/>
      </a:accent3>
      <a:accent4>
        <a:srgbClr val="31859C"/>
      </a:accent4>
      <a:accent5>
        <a:srgbClr val="660066"/>
      </a:accent5>
      <a:accent6>
        <a:srgbClr val="BEDA00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WBG_SPL-GP_PPT_Template_27_June_2014 (002)</Template>
  <TotalTime>10327</TotalTime>
  <Words>642</Words>
  <Application>Microsoft Office PowerPoint</Application>
  <PresentationFormat>Экран (4:3)</PresentationFormat>
  <Paragraphs>142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WBG Slide</vt:lpstr>
      <vt:lpstr>Проблемы с автоматическим добровольным включением в пенсионную систему с возможностью выхода</vt:lpstr>
      <vt:lpstr>С 2013 г., несмотря на сохранение неизменной ставки отчислений в 22%, средств в системе обязательного пенсионного страхования в Российской Федерации становится недостаточно </vt:lpstr>
      <vt:lpstr>В будущем, как ожидается, достаточность государственных пенсий в странах ЕС и в Российской Федерации будет уменьшаться</vt:lpstr>
      <vt:lpstr>Международный опыт автоматического включения в пенсионную систему - 1</vt:lpstr>
      <vt:lpstr>Международный опыт автоматического включения в пенсионную систему - 2</vt:lpstr>
      <vt:lpstr>Автоматическое включение в пенсионную систему в России: вопросы</vt:lpstr>
      <vt:lpstr> Выводы и дальнейшие соображения для разработки государственной политики </vt:lpstr>
    </vt:vector>
  </TitlesOfParts>
  <Company>Rivia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M. Schwarz</dc:creator>
  <dc:description>Presentation Template;_x000d_
Version 001;_x000d_
2012-11-16;</dc:description>
  <cp:lastModifiedBy>Шепелева Елена</cp:lastModifiedBy>
  <cp:revision>144</cp:revision>
  <cp:lastPrinted>2017-03-28T14:07:39Z</cp:lastPrinted>
  <dcterms:created xsi:type="dcterms:W3CDTF">2016-05-02T18:04:27Z</dcterms:created>
  <dcterms:modified xsi:type="dcterms:W3CDTF">2017-03-31T09:36:47Z</dcterms:modified>
</cp:coreProperties>
</file>